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546" r:id="rId2"/>
    <p:sldId id="545" r:id="rId3"/>
    <p:sldId id="544" r:id="rId4"/>
    <p:sldId id="542" r:id="rId5"/>
    <p:sldId id="536" r:id="rId6"/>
    <p:sldId id="537" r:id="rId7"/>
    <p:sldId id="538" r:id="rId8"/>
    <p:sldId id="539" r:id="rId9"/>
    <p:sldId id="543" r:id="rId10"/>
    <p:sldId id="547" r:id="rId11"/>
    <p:sldId id="54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ndsay Rosenfeld" initials="LR" lastIdx="3" clrIdx="6">
    <p:extLst>
      <p:ext uri="{19B8F6BF-5375-455C-9EA6-DF929625EA0E}">
        <p15:presenceInfo xmlns:p15="http://schemas.microsoft.com/office/powerpoint/2012/main" userId="S::lrosenfeld@chpc.net::1ccf2bd7-1bc9-499f-abc7-1b8e68737b53" providerId="AD"/>
      </p:ext>
    </p:extLst>
  </p:cmAuthor>
  <p:cmAuthor id="1" name="Danielle Mazzella" initials="DM" lastIdx="1" clrIdx="0"/>
  <p:cmAuthor id="2" name="Danielle Mazzella" initials="DM [2]" lastIdx="1" clrIdx="1"/>
  <p:cmAuthor id="3" name="Danielle Mazzella" initials="DM [3]" lastIdx="1" clrIdx="2"/>
  <p:cmAuthor id="4" name="Danielle Mazzella" initials="DM [4]" lastIdx="1" clrIdx="3"/>
  <p:cmAuthor id="5" name="Danielle Mazzella" initials="DM [5]" lastIdx="1" clrIdx="4"/>
  <p:cmAuthor id="6" name="Danielle Mazzella" initials="D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D6C8"/>
    <a:srgbClr val="F26B52"/>
    <a:srgbClr val="42BA98"/>
    <a:srgbClr val="5D3568"/>
    <a:srgbClr val="3DAE8E"/>
    <a:srgbClr val="3D74B6"/>
    <a:srgbClr val="529EFF"/>
    <a:srgbClr val="2581C4"/>
    <a:srgbClr val="2683C7"/>
    <a:srgbClr val="1BA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98" autoAdjust="0"/>
    <p:restoredTop sz="93605"/>
  </p:normalViewPr>
  <p:slideViewPr>
    <p:cSldViewPr snapToGrid="0" snapToObjects="1">
      <p:cViewPr varScale="1">
        <p:scale>
          <a:sx n="115" d="100"/>
          <a:sy n="115" d="100"/>
        </p:scale>
        <p:origin x="12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5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indsayrosenfeld/Downloads/employ1_week1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indsayrosenfeld/Dropbox%20(CHPC)/Policy%20&amp;%20Research/COVID-19/Household%20Pulse%20Survey/Household%20Pulse%20Survey.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indsayrosenfeld/Dropbox%20(CHPC)/Policy%20&amp;%20Research/COVID-19/Household%20Pulse%20Survey/Household%20Pulse%20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indsayrosenfeld/Dropbox%20(CHPC)/Policy%20&amp;%20Research/COVID-19/Household%20Pulse%20Survey/Household%20Pulse%20Surv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lindsayrosenfeld/Dropbox%20(CHPC)/Policy%20&amp;%20Research/COVID-19/Household%20Pulse%20Survey/Household%20Pulse%20Surve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indsayrosenfeld/Dropbox%20(CHPC)/Policy%20&amp;%20Research/COVID-19/Household%20Pulse%20Survey/Household%20Pulse%20Surve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indsayrosenfeld/Dropbox%20(CHPC)/Policy%20&amp;%20Research/COVID-19/Household%20Pulse%20Survey/Household%20Pulse%20Survey.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54589371980676E-2"/>
          <c:y val="0.16698008050868773"/>
          <c:w val="0.94285526558072796"/>
          <c:h val="0.65215169068977796"/>
        </c:manualLayout>
      </c:layout>
      <c:barChart>
        <c:barDir val="col"/>
        <c:grouping val="percentStacked"/>
        <c:varyColors val="0"/>
        <c:ser>
          <c:idx val="0"/>
          <c:order val="0"/>
          <c:tx>
            <c:strRef>
              <c:f>CA!$E$17</c:f>
              <c:strCache>
                <c:ptCount val="1"/>
                <c:pt idx="0">
                  <c:v>Experienced loss of employment income </c:v>
                </c:pt>
              </c:strCache>
            </c:strRef>
          </c:tx>
          <c:spPr>
            <a:solidFill>
              <a:srgbClr val="44A3D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CA!$A$18:$A$21</c:f>
              <c:strCache>
                <c:ptCount val="4"/>
                <c:pt idx="0">
                  <c:v>    Hispanic or Latino (may be of any race)</c:v>
                </c:pt>
                <c:pt idx="1">
                  <c:v>    White alone, not Hispanic</c:v>
                </c:pt>
                <c:pt idx="2">
                  <c:v>    Black alone, not Hispanic</c:v>
                </c:pt>
                <c:pt idx="3">
                  <c:v>    Asian alone, not Hispanic</c:v>
                </c:pt>
              </c:strCache>
            </c:strRef>
          </c:cat>
          <c:val>
            <c:numRef>
              <c:f>CA!$E$18:$E$21</c:f>
              <c:numCache>
                <c:formatCode>0%</c:formatCode>
                <c:ptCount val="4"/>
                <c:pt idx="0">
                  <c:v>0.7121711037274987</c:v>
                </c:pt>
                <c:pt idx="1">
                  <c:v>0.49169079239624847</c:v>
                </c:pt>
                <c:pt idx="2">
                  <c:v>0.53525492973649902</c:v>
                </c:pt>
                <c:pt idx="3">
                  <c:v>0.61051688297591722</c:v>
                </c:pt>
              </c:numCache>
            </c:numRef>
          </c:val>
          <c:extLst>
            <c:ext xmlns:c16="http://schemas.microsoft.com/office/drawing/2014/chart" uri="{C3380CC4-5D6E-409C-BE32-E72D297353CC}">
              <c16:uniqueId val="{00000000-D479-134A-94D7-B5CC3029DA91}"/>
            </c:ext>
          </c:extLst>
        </c:ser>
        <c:ser>
          <c:idx val="1"/>
          <c:order val="1"/>
          <c:tx>
            <c:strRef>
              <c:f>CA!$G$17</c:f>
              <c:strCache>
                <c:ptCount val="1"/>
                <c:pt idx="0">
                  <c:v>Did not experience loss of employment income </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CA!$A$18:$A$21</c:f>
              <c:strCache>
                <c:ptCount val="4"/>
                <c:pt idx="0">
                  <c:v>    Hispanic or Latino (may be of any race)</c:v>
                </c:pt>
                <c:pt idx="1">
                  <c:v>    White alone, not Hispanic</c:v>
                </c:pt>
                <c:pt idx="2">
                  <c:v>    Black alone, not Hispanic</c:v>
                </c:pt>
                <c:pt idx="3">
                  <c:v>    Asian alone, not Hispanic</c:v>
                </c:pt>
              </c:strCache>
            </c:strRef>
          </c:cat>
          <c:val>
            <c:numRef>
              <c:f>CA!$G$18:$G$21</c:f>
              <c:numCache>
                <c:formatCode>0%</c:formatCode>
                <c:ptCount val="4"/>
                <c:pt idx="0">
                  <c:v>0.28535572314211005</c:v>
                </c:pt>
                <c:pt idx="1">
                  <c:v>0.50626559620191702</c:v>
                </c:pt>
                <c:pt idx="2">
                  <c:v>0.46474507026350098</c:v>
                </c:pt>
                <c:pt idx="3">
                  <c:v>0.38298689775554173</c:v>
                </c:pt>
              </c:numCache>
            </c:numRef>
          </c:val>
          <c:extLst>
            <c:ext xmlns:c16="http://schemas.microsoft.com/office/drawing/2014/chart" uri="{C3380CC4-5D6E-409C-BE32-E72D297353CC}">
              <c16:uniqueId val="{00000001-D479-134A-94D7-B5CC3029DA91}"/>
            </c:ext>
          </c:extLst>
        </c:ser>
        <c:dLbls>
          <c:dLblPos val="ctr"/>
          <c:showLegendKey val="0"/>
          <c:showVal val="1"/>
          <c:showCatName val="0"/>
          <c:showSerName val="0"/>
          <c:showPercent val="0"/>
          <c:showBubbleSize val="0"/>
        </c:dLbls>
        <c:gapWidth val="99"/>
        <c:overlap val="100"/>
        <c:axId val="2106640543"/>
        <c:axId val="2106652527"/>
      </c:barChart>
      <c:catAx>
        <c:axId val="2106640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106652527"/>
        <c:crosses val="autoZero"/>
        <c:auto val="1"/>
        <c:lblAlgn val="ctr"/>
        <c:lblOffset val="100"/>
        <c:noMultiLvlLbl val="0"/>
      </c:catAx>
      <c:valAx>
        <c:axId val="2106652527"/>
        <c:scaling>
          <c:orientation val="minMax"/>
        </c:scaling>
        <c:delete val="1"/>
        <c:axPos val="l"/>
        <c:numFmt formatCode="0%" sourceLinked="1"/>
        <c:majorTickMark val="none"/>
        <c:minorTickMark val="none"/>
        <c:tickLblPos val="nextTo"/>
        <c:crossAx val="2106640543"/>
        <c:crosses val="autoZero"/>
        <c:crossBetween val="between"/>
      </c:valAx>
      <c:spPr>
        <a:noFill/>
        <a:ln>
          <a:noFill/>
        </a:ln>
        <a:effectLst/>
      </c:spPr>
    </c:plotArea>
    <c:legend>
      <c:legendPos val="b"/>
      <c:layout>
        <c:manualLayout>
          <c:xMode val="edge"/>
          <c:yMode val="edge"/>
          <c:x val="5.6487413294079497E-2"/>
          <c:y val="2.8365611603365749E-2"/>
          <c:w val="0.43781879948636793"/>
          <c:h val="8.5765758193034863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lumMod val="75000"/>
              <a:lumOff val="25000"/>
            </a:schemeClr>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09771855441143E-2"/>
          <c:y val="0.14098296455844919"/>
          <c:w val="0.90178595464028533"/>
          <c:h val="0.67713808736607195"/>
        </c:manualLayout>
      </c:layout>
      <c:barChart>
        <c:barDir val="col"/>
        <c:grouping val="percentStacked"/>
        <c:varyColors val="0"/>
        <c:ser>
          <c:idx val="0"/>
          <c:order val="0"/>
          <c:tx>
            <c:strRef>
              <c:f>Sheet1!$AW$4</c:f>
              <c:strCache>
                <c:ptCount val="1"/>
                <c:pt idx="0">
                  <c:v>No confidence</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Sheet1!$A$73:$A$78</c:f>
              <c:strCache>
                <c:ptCount val="6"/>
                <c:pt idx="0">
                  <c:v>    Hispanic or Latino (may be of any race)</c:v>
                </c:pt>
                <c:pt idx="1">
                  <c:v>    White alone, not Hispanic</c:v>
                </c:pt>
                <c:pt idx="2">
                  <c:v>    Black alone, not Hispanic</c:v>
                </c:pt>
                <c:pt idx="3">
                  <c:v>    Asian alone, not Hispanic</c:v>
                </c:pt>
                <c:pt idx="4">
                  <c:v>    Two or more races, not Hispanic</c:v>
                </c:pt>
                <c:pt idx="5">
                  <c:v>All renters</c:v>
                </c:pt>
              </c:strCache>
            </c:strRef>
          </c:cat>
          <c:val>
            <c:numRef>
              <c:f>Sheet1!$AW$73:$AW$78</c:f>
              <c:numCache>
                <c:formatCode>0%</c:formatCode>
                <c:ptCount val="6"/>
                <c:pt idx="0">
                  <c:v>0.24256368551377103</c:v>
                </c:pt>
                <c:pt idx="1">
                  <c:v>5.8930909883770567E-2</c:v>
                </c:pt>
                <c:pt idx="2">
                  <c:v>0.12996718107261745</c:v>
                </c:pt>
                <c:pt idx="3">
                  <c:v>0.11097237180708362</c:v>
                </c:pt>
                <c:pt idx="4">
                  <c:v>0.17305596946798674</c:v>
                </c:pt>
                <c:pt idx="5">
                  <c:v>0.15157564822550035</c:v>
                </c:pt>
              </c:numCache>
            </c:numRef>
          </c:val>
          <c:extLst>
            <c:ext xmlns:c16="http://schemas.microsoft.com/office/drawing/2014/chart" uri="{C3380CC4-5D6E-409C-BE32-E72D297353CC}">
              <c16:uniqueId val="{00000000-6C04-FC41-9C26-FB22092F3B2C}"/>
            </c:ext>
          </c:extLst>
        </c:ser>
        <c:ser>
          <c:idx val="1"/>
          <c:order val="1"/>
          <c:tx>
            <c:strRef>
              <c:f>Sheet1!$AX$4</c:f>
              <c:strCache>
                <c:ptCount val="1"/>
                <c:pt idx="0">
                  <c:v>Slight confidence</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Sheet1!$A$73:$A$78</c:f>
              <c:strCache>
                <c:ptCount val="6"/>
                <c:pt idx="0">
                  <c:v>    Hispanic or Latino (may be of any race)</c:v>
                </c:pt>
                <c:pt idx="1">
                  <c:v>    White alone, not Hispanic</c:v>
                </c:pt>
                <c:pt idx="2">
                  <c:v>    Black alone, not Hispanic</c:v>
                </c:pt>
                <c:pt idx="3">
                  <c:v>    Asian alone, not Hispanic</c:v>
                </c:pt>
                <c:pt idx="4">
                  <c:v>    Two or more races, not Hispanic</c:v>
                </c:pt>
                <c:pt idx="5">
                  <c:v>All renters</c:v>
                </c:pt>
              </c:strCache>
            </c:strRef>
          </c:cat>
          <c:val>
            <c:numRef>
              <c:f>Sheet1!$AX$73:$AX$78</c:f>
              <c:numCache>
                <c:formatCode>0%</c:formatCode>
                <c:ptCount val="6"/>
                <c:pt idx="0">
                  <c:v>0.27036194684236481</c:v>
                </c:pt>
                <c:pt idx="1">
                  <c:v>0.10861048757518005</c:v>
                </c:pt>
                <c:pt idx="2">
                  <c:v>0.21620202551747955</c:v>
                </c:pt>
                <c:pt idx="3">
                  <c:v>0.12318226886545411</c:v>
                </c:pt>
                <c:pt idx="4">
                  <c:v>6.3472898715464493E-2</c:v>
                </c:pt>
                <c:pt idx="5">
                  <c:v>0.182723730845123</c:v>
                </c:pt>
              </c:numCache>
            </c:numRef>
          </c:val>
          <c:extLst>
            <c:ext xmlns:c16="http://schemas.microsoft.com/office/drawing/2014/chart" uri="{C3380CC4-5D6E-409C-BE32-E72D297353CC}">
              <c16:uniqueId val="{00000001-6C04-FC41-9C26-FB22092F3B2C}"/>
            </c:ext>
          </c:extLst>
        </c:ser>
        <c:ser>
          <c:idx val="2"/>
          <c:order val="2"/>
          <c:tx>
            <c:strRef>
              <c:f>Sheet1!$AY$4</c:f>
              <c:strCache>
                <c:ptCount val="1"/>
                <c:pt idx="0">
                  <c:v>Moderate confidence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Sheet1!$A$73:$A$78</c:f>
              <c:strCache>
                <c:ptCount val="6"/>
                <c:pt idx="0">
                  <c:v>    Hispanic or Latino (may be of any race)</c:v>
                </c:pt>
                <c:pt idx="1">
                  <c:v>    White alone, not Hispanic</c:v>
                </c:pt>
                <c:pt idx="2">
                  <c:v>    Black alone, not Hispanic</c:v>
                </c:pt>
                <c:pt idx="3">
                  <c:v>    Asian alone, not Hispanic</c:v>
                </c:pt>
                <c:pt idx="4">
                  <c:v>    Two or more races, not Hispanic</c:v>
                </c:pt>
                <c:pt idx="5">
                  <c:v>All renters</c:v>
                </c:pt>
              </c:strCache>
            </c:strRef>
          </c:cat>
          <c:val>
            <c:numRef>
              <c:f>Sheet1!$AY$73:$AY$78</c:f>
              <c:numCache>
                <c:formatCode>0%</c:formatCode>
                <c:ptCount val="6"/>
                <c:pt idx="0">
                  <c:v>0.25060961475261273</c:v>
                </c:pt>
                <c:pt idx="1">
                  <c:v>0.21219719467937409</c:v>
                </c:pt>
                <c:pt idx="2">
                  <c:v>0.34925258827868599</c:v>
                </c:pt>
                <c:pt idx="3">
                  <c:v>0.3743854970063118</c:v>
                </c:pt>
                <c:pt idx="4">
                  <c:v>0.13195201102544923</c:v>
                </c:pt>
                <c:pt idx="5">
                  <c:v>0.25710213410831717</c:v>
                </c:pt>
              </c:numCache>
            </c:numRef>
          </c:val>
          <c:extLst>
            <c:ext xmlns:c16="http://schemas.microsoft.com/office/drawing/2014/chart" uri="{C3380CC4-5D6E-409C-BE32-E72D297353CC}">
              <c16:uniqueId val="{00000002-6C04-FC41-9C26-FB22092F3B2C}"/>
            </c:ext>
          </c:extLst>
        </c:ser>
        <c:ser>
          <c:idx val="3"/>
          <c:order val="3"/>
          <c:tx>
            <c:strRef>
              <c:f>Sheet1!$AZ$4</c:f>
              <c:strCache>
                <c:ptCount val="1"/>
                <c:pt idx="0">
                  <c:v>High confidence</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Sheet1!$A$73:$A$78</c:f>
              <c:strCache>
                <c:ptCount val="6"/>
                <c:pt idx="0">
                  <c:v>    Hispanic or Latino (may be of any race)</c:v>
                </c:pt>
                <c:pt idx="1">
                  <c:v>    White alone, not Hispanic</c:v>
                </c:pt>
                <c:pt idx="2">
                  <c:v>    Black alone, not Hispanic</c:v>
                </c:pt>
                <c:pt idx="3">
                  <c:v>    Asian alone, not Hispanic</c:v>
                </c:pt>
                <c:pt idx="4">
                  <c:v>    Two or more races, not Hispanic</c:v>
                </c:pt>
                <c:pt idx="5">
                  <c:v>All renters</c:v>
                </c:pt>
              </c:strCache>
            </c:strRef>
          </c:cat>
          <c:val>
            <c:numRef>
              <c:f>Sheet1!$AZ$73:$AZ$78</c:f>
              <c:numCache>
                <c:formatCode>0%</c:formatCode>
                <c:ptCount val="6"/>
                <c:pt idx="0">
                  <c:v>0.192767018974219</c:v>
                </c:pt>
                <c:pt idx="1">
                  <c:v>0.5446404295589744</c:v>
                </c:pt>
                <c:pt idx="2">
                  <c:v>0.2764977012655373</c:v>
                </c:pt>
                <c:pt idx="3">
                  <c:v>0.33075743486535475</c:v>
                </c:pt>
                <c:pt idx="4">
                  <c:v>0.45949580557829622</c:v>
                </c:pt>
                <c:pt idx="5">
                  <c:v>0.34734042762687173</c:v>
                </c:pt>
              </c:numCache>
            </c:numRef>
          </c:val>
          <c:extLst>
            <c:ext xmlns:c16="http://schemas.microsoft.com/office/drawing/2014/chart" uri="{C3380CC4-5D6E-409C-BE32-E72D297353CC}">
              <c16:uniqueId val="{00000003-6C04-FC41-9C26-FB22092F3B2C}"/>
            </c:ext>
          </c:extLst>
        </c:ser>
        <c:dLbls>
          <c:dLblPos val="ctr"/>
          <c:showLegendKey val="0"/>
          <c:showVal val="1"/>
          <c:showCatName val="0"/>
          <c:showSerName val="0"/>
          <c:showPercent val="0"/>
          <c:showBubbleSize val="0"/>
        </c:dLbls>
        <c:gapWidth val="59"/>
        <c:overlap val="100"/>
        <c:axId val="2132651983"/>
        <c:axId val="2138797519"/>
      </c:barChart>
      <c:catAx>
        <c:axId val="2132651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138797519"/>
        <c:crosses val="autoZero"/>
        <c:auto val="1"/>
        <c:lblAlgn val="ctr"/>
        <c:lblOffset val="100"/>
        <c:noMultiLvlLbl val="0"/>
      </c:catAx>
      <c:valAx>
        <c:axId val="2138797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2132651983"/>
        <c:crosses val="autoZero"/>
        <c:crossBetween val="between"/>
      </c:valAx>
      <c:spPr>
        <a:noFill/>
        <a:ln>
          <a:noFill/>
        </a:ln>
        <a:effectLst/>
      </c:spPr>
    </c:plotArea>
    <c:legend>
      <c:legendPos val="b"/>
      <c:layout>
        <c:manualLayout>
          <c:xMode val="edge"/>
          <c:yMode val="edge"/>
          <c:x val="0.11584073625412208"/>
          <c:y val="2.927308357064335E-2"/>
          <c:w val="0.75122451039773874"/>
          <c:h val="6.6086227179307691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lumMod val="75000"/>
              <a:lumOff val="25000"/>
            </a:schemeClr>
          </a:solidFill>
          <a:latin typeface="+mn-lt"/>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53096342556317E-2"/>
          <c:y val="0.2223805724093284"/>
          <c:w val="0.91789887216138066"/>
          <c:h val="0.60685593860337161"/>
        </c:manualLayout>
      </c:layout>
      <c:lineChart>
        <c:grouping val="standard"/>
        <c:varyColors val="0"/>
        <c:ser>
          <c:idx val="0"/>
          <c:order val="0"/>
          <c:tx>
            <c:strRef>
              <c:f>Graphic!$B$2</c:f>
              <c:strCache>
                <c:ptCount val="1"/>
                <c:pt idx="0">
                  <c:v>All Renters</c:v>
                </c:pt>
              </c:strCache>
            </c:strRef>
          </c:tx>
          <c:spPr>
            <a:ln w="28575" cap="rnd">
              <a:noFill/>
              <a:round/>
            </a:ln>
            <a:effectLst/>
          </c:spPr>
          <c:marker>
            <c:symbol val="dash"/>
            <c:size val="35"/>
            <c:spPr>
              <a:solidFill>
                <a:schemeClr val="accent2">
                  <a:lumMod val="60000"/>
                  <a:lumOff val="40000"/>
                </a:schemeClr>
              </a:solidFill>
              <a:ln w="25400">
                <a:solidFill>
                  <a:schemeClr val="accent2">
                    <a:lumMod val="60000"/>
                    <a:lumOff val="40000"/>
                  </a:schemeClr>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Graphic!$B$3:$B$14</c:f>
              <c:numCache>
                <c:formatCode>0%</c:formatCode>
                <c:ptCount val="12"/>
                <c:pt idx="0">
                  <c:v>0.25084186704766304</c:v>
                </c:pt>
                <c:pt idx="1">
                  <c:v>0.33252320416849546</c:v>
                </c:pt>
                <c:pt idx="2">
                  <c:v>0.34739633479557713</c:v>
                </c:pt>
                <c:pt idx="3">
                  <c:v>0.31678018504922273</c:v>
                </c:pt>
                <c:pt idx="4">
                  <c:v>0.31484816311942898</c:v>
                </c:pt>
                <c:pt idx="5">
                  <c:v>0.25671357293554442</c:v>
                </c:pt>
                <c:pt idx="6">
                  <c:v>0.27702899469792663</c:v>
                </c:pt>
                <c:pt idx="7">
                  <c:v>0.34366632269542097</c:v>
                </c:pt>
                <c:pt idx="8">
                  <c:v>0.32619718919578217</c:v>
                </c:pt>
                <c:pt idx="9">
                  <c:v>0.29087850654664837</c:v>
                </c:pt>
                <c:pt idx="10">
                  <c:v>0.35002036726845875</c:v>
                </c:pt>
                <c:pt idx="11">
                  <c:v>0.33899234308175097</c:v>
                </c:pt>
              </c:numCache>
            </c:numRef>
          </c:val>
          <c:smooth val="0"/>
          <c:extLst>
            <c:ext xmlns:c16="http://schemas.microsoft.com/office/drawing/2014/chart" uri="{C3380CC4-5D6E-409C-BE32-E72D297353CC}">
              <c16:uniqueId val="{00000000-A290-EC41-BD45-8332EF0831A1}"/>
            </c:ext>
          </c:extLst>
        </c:ser>
        <c:ser>
          <c:idx val="1"/>
          <c:order val="1"/>
          <c:tx>
            <c:strRef>
              <c:f>Graphic!$C$2</c:f>
              <c:strCache>
                <c:ptCount val="1"/>
                <c:pt idx="0">
                  <c:v>Hispanic or Latino (may be of any race)</c:v>
                </c:pt>
              </c:strCache>
            </c:strRef>
          </c:tx>
          <c:spPr>
            <a:ln w="31750" cap="rnd">
              <a:noFill/>
              <a:round/>
            </a:ln>
            <a:effectLst/>
          </c:spPr>
          <c:marker>
            <c:symbol val="dash"/>
            <c:size val="35"/>
            <c:spPr>
              <a:solidFill>
                <a:schemeClr val="accent5"/>
              </a:solidFill>
              <a:ln w="25400">
                <a:solidFill>
                  <a:schemeClr val="accent5"/>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Graphic!$C$3:$C$14</c:f>
              <c:numCache>
                <c:formatCode>0%</c:formatCode>
                <c:ptCount val="12"/>
                <c:pt idx="0">
                  <c:v>0.32085904958314482</c:v>
                </c:pt>
                <c:pt idx="1">
                  <c:v>0.40793197844860235</c:v>
                </c:pt>
                <c:pt idx="2">
                  <c:v>0.45643757231038629</c:v>
                </c:pt>
                <c:pt idx="3">
                  <c:v>0.42718655799021449</c:v>
                </c:pt>
                <c:pt idx="4">
                  <c:v>0.44749598181985928</c:v>
                </c:pt>
                <c:pt idx="5">
                  <c:v>0.35347878869395122</c:v>
                </c:pt>
                <c:pt idx="6">
                  <c:v>0.3864215347332402</c:v>
                </c:pt>
                <c:pt idx="7">
                  <c:v>0.45740877363372578</c:v>
                </c:pt>
                <c:pt idx="8">
                  <c:v>0.44794305228974984</c:v>
                </c:pt>
                <c:pt idx="9">
                  <c:v>0.43860170880467547</c:v>
                </c:pt>
                <c:pt idx="10">
                  <c:v>0.42824636692690571</c:v>
                </c:pt>
                <c:pt idx="11">
                  <c:v>0.51570880060466584</c:v>
                </c:pt>
              </c:numCache>
            </c:numRef>
          </c:val>
          <c:smooth val="0"/>
          <c:extLst>
            <c:ext xmlns:c16="http://schemas.microsoft.com/office/drawing/2014/chart" uri="{C3380CC4-5D6E-409C-BE32-E72D297353CC}">
              <c16:uniqueId val="{00000001-A290-EC41-BD45-8332EF0831A1}"/>
            </c:ext>
          </c:extLst>
        </c:ser>
        <c:dLbls>
          <c:showLegendKey val="0"/>
          <c:showVal val="0"/>
          <c:showCatName val="0"/>
          <c:showSerName val="0"/>
          <c:showPercent val="0"/>
          <c:showBubbleSize val="0"/>
        </c:dLbls>
        <c:marker val="1"/>
        <c:smooth val="0"/>
        <c:axId val="504904496"/>
        <c:axId val="504906128"/>
      </c:lineChart>
      <c:catAx>
        <c:axId val="5049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02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04906128"/>
        <c:crosses val="autoZero"/>
        <c:auto val="1"/>
        <c:lblAlgn val="ctr"/>
        <c:lblOffset val="100"/>
        <c:noMultiLvlLbl val="0"/>
      </c:catAx>
      <c:valAx>
        <c:axId val="50490612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504904496"/>
        <c:crosses val="autoZero"/>
        <c:crossBetween val="between"/>
        <c:majorUnit val="0.1"/>
      </c:valAx>
      <c:spPr>
        <a:noFill/>
        <a:ln>
          <a:noFill/>
        </a:ln>
        <a:effectLst/>
      </c:spPr>
    </c:plotArea>
    <c:legend>
      <c:legendPos val="b"/>
      <c:layout>
        <c:manualLayout>
          <c:xMode val="edge"/>
          <c:yMode val="edge"/>
          <c:x val="7.6374007293469132E-2"/>
          <c:y val="4.7543282590296734E-2"/>
          <c:w val="0.3690844836235127"/>
          <c:h val="0.11663249210278165"/>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solidFill>
            <a:schemeClr val="tx1">
              <a:lumMod val="75000"/>
              <a:lumOff val="2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53096342556317E-2"/>
          <c:y val="0.2223805724093284"/>
          <c:w val="0.91789887216138066"/>
          <c:h val="0.60188377459935194"/>
        </c:manualLayout>
      </c:layout>
      <c:lineChart>
        <c:grouping val="standard"/>
        <c:varyColors val="0"/>
        <c:ser>
          <c:idx val="0"/>
          <c:order val="0"/>
          <c:tx>
            <c:strRef>
              <c:f>Graphic!$B$2</c:f>
              <c:strCache>
                <c:ptCount val="1"/>
                <c:pt idx="0">
                  <c:v>All Renters</c:v>
                </c:pt>
              </c:strCache>
            </c:strRef>
          </c:tx>
          <c:spPr>
            <a:ln w="28575" cap="rnd">
              <a:noFill/>
              <a:round/>
            </a:ln>
            <a:effectLst/>
          </c:spPr>
          <c:marker>
            <c:symbol val="dash"/>
            <c:size val="35"/>
            <c:spPr>
              <a:solidFill>
                <a:schemeClr val="accent2">
                  <a:lumMod val="60000"/>
                  <a:lumOff val="40000"/>
                </a:schemeClr>
              </a:solidFill>
              <a:ln w="25400">
                <a:solidFill>
                  <a:schemeClr val="accent2">
                    <a:lumMod val="60000"/>
                    <a:lumOff val="40000"/>
                  </a:schemeClr>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Graphic!$B$3:$B$14</c:f>
              <c:numCache>
                <c:formatCode>0%</c:formatCode>
                <c:ptCount val="12"/>
                <c:pt idx="0">
                  <c:v>0.25084186704766304</c:v>
                </c:pt>
                <c:pt idx="1">
                  <c:v>0.33252320416849546</c:v>
                </c:pt>
                <c:pt idx="2">
                  <c:v>0.34739633479557713</c:v>
                </c:pt>
                <c:pt idx="3">
                  <c:v>0.31678018504922273</c:v>
                </c:pt>
                <c:pt idx="4">
                  <c:v>0.31484816311942898</c:v>
                </c:pt>
                <c:pt idx="5">
                  <c:v>0.25671357293554442</c:v>
                </c:pt>
                <c:pt idx="6">
                  <c:v>0.27702899469792663</c:v>
                </c:pt>
                <c:pt idx="7">
                  <c:v>0.34366632269542097</c:v>
                </c:pt>
                <c:pt idx="8">
                  <c:v>0.32619718919578217</c:v>
                </c:pt>
                <c:pt idx="9">
                  <c:v>0.29087850654664837</c:v>
                </c:pt>
                <c:pt idx="10">
                  <c:v>0.35002036726845875</c:v>
                </c:pt>
                <c:pt idx="11">
                  <c:v>0.33899234308175097</c:v>
                </c:pt>
              </c:numCache>
            </c:numRef>
          </c:val>
          <c:smooth val="0"/>
          <c:extLst>
            <c:ext xmlns:c16="http://schemas.microsoft.com/office/drawing/2014/chart" uri="{C3380CC4-5D6E-409C-BE32-E72D297353CC}">
              <c16:uniqueId val="{00000000-AF22-3B4E-86D5-EA4447F4C3A9}"/>
            </c:ext>
          </c:extLst>
        </c:ser>
        <c:ser>
          <c:idx val="2"/>
          <c:order val="1"/>
          <c:tx>
            <c:strRef>
              <c:f>Graphic!$E$2</c:f>
              <c:strCache>
                <c:ptCount val="1"/>
                <c:pt idx="0">
                  <c:v>Black alone, not Hispanic</c:v>
                </c:pt>
              </c:strCache>
            </c:strRef>
          </c:tx>
          <c:spPr>
            <a:ln w="25400" cap="rnd">
              <a:noFill/>
              <a:round/>
            </a:ln>
            <a:effectLst/>
          </c:spPr>
          <c:marker>
            <c:symbol val="dash"/>
            <c:size val="35"/>
            <c:spPr>
              <a:solidFill>
                <a:schemeClr val="accent3">
                  <a:lumMod val="40000"/>
                  <a:lumOff val="60000"/>
                </a:schemeClr>
              </a:solidFill>
              <a:ln w="25400">
                <a:solidFill>
                  <a:schemeClr val="accent3">
                    <a:lumMod val="40000"/>
                    <a:lumOff val="60000"/>
                  </a:schemeClr>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Graphic!$E$3:$E$14</c:f>
              <c:numCache>
                <c:formatCode>0%</c:formatCode>
                <c:ptCount val="12"/>
                <c:pt idx="0">
                  <c:v>0.37276883926129406</c:v>
                </c:pt>
                <c:pt idx="1">
                  <c:v>0.35232157952457938</c:v>
                </c:pt>
                <c:pt idx="2">
                  <c:v>0.40249133906440049</c:v>
                </c:pt>
                <c:pt idx="3">
                  <c:v>0.34156551770157961</c:v>
                </c:pt>
                <c:pt idx="4">
                  <c:v>0.37676428285114716</c:v>
                </c:pt>
                <c:pt idx="5">
                  <c:v>0.24599212157862313</c:v>
                </c:pt>
                <c:pt idx="6">
                  <c:v>0.26274568724711778</c:v>
                </c:pt>
                <c:pt idx="7">
                  <c:v>0.35277234964189397</c:v>
                </c:pt>
                <c:pt idx="8">
                  <c:v>0.53493905478106629</c:v>
                </c:pt>
                <c:pt idx="9">
                  <c:v>0.21087834755609586</c:v>
                </c:pt>
                <c:pt idx="10">
                  <c:v>0.41467198647013709</c:v>
                </c:pt>
                <c:pt idx="11">
                  <c:v>0.34788532874134598</c:v>
                </c:pt>
              </c:numCache>
            </c:numRef>
          </c:val>
          <c:smooth val="0"/>
          <c:extLst>
            <c:ext xmlns:c16="http://schemas.microsoft.com/office/drawing/2014/chart" uri="{C3380CC4-5D6E-409C-BE32-E72D297353CC}">
              <c16:uniqueId val="{00000001-AF22-3B4E-86D5-EA4447F4C3A9}"/>
            </c:ext>
          </c:extLst>
        </c:ser>
        <c:dLbls>
          <c:showLegendKey val="0"/>
          <c:showVal val="0"/>
          <c:showCatName val="0"/>
          <c:showSerName val="0"/>
          <c:showPercent val="0"/>
          <c:showBubbleSize val="0"/>
        </c:dLbls>
        <c:marker val="1"/>
        <c:smooth val="0"/>
        <c:axId val="504904496"/>
        <c:axId val="504906128"/>
      </c:lineChart>
      <c:catAx>
        <c:axId val="5049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02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04906128"/>
        <c:crosses val="autoZero"/>
        <c:auto val="1"/>
        <c:lblAlgn val="ctr"/>
        <c:lblOffset val="100"/>
        <c:noMultiLvlLbl val="0"/>
      </c:catAx>
      <c:valAx>
        <c:axId val="50490612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504904496"/>
        <c:crosses val="autoZero"/>
        <c:crossBetween val="between"/>
        <c:majorUnit val="0.1"/>
      </c:valAx>
      <c:spPr>
        <a:noFill/>
        <a:ln>
          <a:noFill/>
        </a:ln>
        <a:effectLst/>
      </c:spPr>
    </c:plotArea>
    <c:legend>
      <c:legendPos val="b"/>
      <c:layout>
        <c:manualLayout>
          <c:xMode val="edge"/>
          <c:yMode val="edge"/>
          <c:x val="6.2057615024320958E-2"/>
          <c:y val="2.8156946483384491E-2"/>
          <c:w val="0.28418816473996589"/>
          <c:h val="0.11553327389564789"/>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solidFill>
            <a:schemeClr val="tx1">
              <a:lumMod val="75000"/>
              <a:lumOff val="2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53096342556317E-2"/>
          <c:y val="0.2223805724093284"/>
          <c:w val="0.91789887216138066"/>
          <c:h val="0.61155116907553275"/>
        </c:manualLayout>
      </c:layout>
      <c:lineChart>
        <c:grouping val="standard"/>
        <c:varyColors val="0"/>
        <c:ser>
          <c:idx val="0"/>
          <c:order val="0"/>
          <c:tx>
            <c:strRef>
              <c:f>Graphic!$B$2</c:f>
              <c:strCache>
                <c:ptCount val="1"/>
                <c:pt idx="0">
                  <c:v>All Renters</c:v>
                </c:pt>
              </c:strCache>
            </c:strRef>
          </c:tx>
          <c:spPr>
            <a:ln w="28575" cap="rnd">
              <a:noFill/>
              <a:round/>
            </a:ln>
            <a:effectLst/>
          </c:spPr>
          <c:marker>
            <c:symbol val="dash"/>
            <c:size val="35"/>
            <c:spPr>
              <a:solidFill>
                <a:schemeClr val="accent2">
                  <a:lumMod val="60000"/>
                  <a:lumOff val="40000"/>
                </a:schemeClr>
              </a:solidFill>
              <a:ln w="25400">
                <a:solidFill>
                  <a:schemeClr val="accent2">
                    <a:lumMod val="60000"/>
                    <a:lumOff val="40000"/>
                  </a:schemeClr>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Graphic!$B$3:$B$14</c:f>
              <c:numCache>
                <c:formatCode>0%</c:formatCode>
                <c:ptCount val="12"/>
                <c:pt idx="0">
                  <c:v>0.25084186704766304</c:v>
                </c:pt>
                <c:pt idx="1">
                  <c:v>0.33252320416849546</c:v>
                </c:pt>
                <c:pt idx="2">
                  <c:v>0.34739633479557713</c:v>
                </c:pt>
                <c:pt idx="3">
                  <c:v>0.31678018504922273</c:v>
                </c:pt>
                <c:pt idx="4">
                  <c:v>0.31484816311942898</c:v>
                </c:pt>
                <c:pt idx="5">
                  <c:v>0.25671357293554442</c:v>
                </c:pt>
                <c:pt idx="6">
                  <c:v>0.27702899469792663</c:v>
                </c:pt>
                <c:pt idx="7">
                  <c:v>0.34366632269542097</c:v>
                </c:pt>
                <c:pt idx="8">
                  <c:v>0.32619718919578217</c:v>
                </c:pt>
                <c:pt idx="9">
                  <c:v>0.29087850654664837</c:v>
                </c:pt>
                <c:pt idx="10">
                  <c:v>0.35002036726845875</c:v>
                </c:pt>
                <c:pt idx="11">
                  <c:v>0.33899234308175097</c:v>
                </c:pt>
              </c:numCache>
            </c:numRef>
          </c:val>
          <c:smooth val="0"/>
          <c:extLst>
            <c:ext xmlns:c16="http://schemas.microsoft.com/office/drawing/2014/chart" uri="{C3380CC4-5D6E-409C-BE32-E72D297353CC}">
              <c16:uniqueId val="{00000000-79A6-0544-8F4D-4EBC4C9B348F}"/>
            </c:ext>
          </c:extLst>
        </c:ser>
        <c:ser>
          <c:idx val="2"/>
          <c:order val="1"/>
          <c:tx>
            <c:strRef>
              <c:f>Graphic!$F$2</c:f>
              <c:strCache>
                <c:ptCount val="1"/>
                <c:pt idx="0">
                  <c:v>Asian alone, not Hispanic</c:v>
                </c:pt>
              </c:strCache>
            </c:strRef>
          </c:tx>
          <c:spPr>
            <a:ln w="25400" cap="rnd">
              <a:noFill/>
              <a:round/>
            </a:ln>
            <a:effectLst/>
          </c:spPr>
          <c:marker>
            <c:symbol val="dash"/>
            <c:size val="35"/>
            <c:spPr>
              <a:solidFill>
                <a:schemeClr val="accent4"/>
              </a:solidFill>
              <a:ln w="25400">
                <a:solidFill>
                  <a:schemeClr val="accent4"/>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Graphic!$F$3:$F$14</c:f>
              <c:numCache>
                <c:formatCode>0%</c:formatCode>
                <c:ptCount val="12"/>
                <c:pt idx="0">
                  <c:v>0.22173451147286524</c:v>
                </c:pt>
                <c:pt idx="1">
                  <c:v>0.22955767771835092</c:v>
                </c:pt>
                <c:pt idx="2">
                  <c:v>0.24870249209733147</c:v>
                </c:pt>
                <c:pt idx="3">
                  <c:v>0.23820528856064552</c:v>
                </c:pt>
                <c:pt idx="4">
                  <c:v>0.21503815327521447</c:v>
                </c:pt>
                <c:pt idx="5">
                  <c:v>0.25221552749138343</c:v>
                </c:pt>
                <c:pt idx="6">
                  <c:v>0.25969391306896666</c:v>
                </c:pt>
                <c:pt idx="7">
                  <c:v>0.26766454080725777</c:v>
                </c:pt>
                <c:pt idx="8">
                  <c:v>0.22129773117329751</c:v>
                </c:pt>
                <c:pt idx="9">
                  <c:v>0.21183213445240281</c:v>
                </c:pt>
                <c:pt idx="10">
                  <c:v>0.33055661581958135</c:v>
                </c:pt>
                <c:pt idx="11">
                  <c:v>0.23557430841495794</c:v>
                </c:pt>
              </c:numCache>
            </c:numRef>
          </c:val>
          <c:smooth val="0"/>
          <c:extLst>
            <c:ext xmlns:c16="http://schemas.microsoft.com/office/drawing/2014/chart" uri="{C3380CC4-5D6E-409C-BE32-E72D297353CC}">
              <c16:uniqueId val="{00000001-79A6-0544-8F4D-4EBC4C9B348F}"/>
            </c:ext>
          </c:extLst>
        </c:ser>
        <c:dLbls>
          <c:showLegendKey val="0"/>
          <c:showVal val="0"/>
          <c:showCatName val="0"/>
          <c:showSerName val="0"/>
          <c:showPercent val="0"/>
          <c:showBubbleSize val="0"/>
        </c:dLbls>
        <c:marker val="1"/>
        <c:smooth val="0"/>
        <c:axId val="504904496"/>
        <c:axId val="504906128"/>
      </c:lineChart>
      <c:catAx>
        <c:axId val="5049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02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04906128"/>
        <c:crosses val="autoZero"/>
        <c:auto val="1"/>
        <c:lblAlgn val="ctr"/>
        <c:lblOffset val="100"/>
        <c:noMultiLvlLbl val="0"/>
      </c:catAx>
      <c:valAx>
        <c:axId val="50490612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504904496"/>
        <c:crosses val="autoZero"/>
        <c:crossBetween val="between"/>
        <c:majorUnit val="0.1"/>
      </c:valAx>
      <c:spPr>
        <a:noFill/>
        <a:ln>
          <a:noFill/>
        </a:ln>
        <a:effectLst/>
      </c:spPr>
    </c:plotArea>
    <c:legend>
      <c:legendPos val="b"/>
      <c:layout>
        <c:manualLayout>
          <c:xMode val="edge"/>
          <c:yMode val="edge"/>
          <c:x val="6.2057615024320958E-2"/>
          <c:y val="2.8156946483384491E-2"/>
          <c:w val="0.28418816473996589"/>
          <c:h val="0.12598414582789103"/>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solidFill>
            <a:schemeClr val="tx1">
              <a:lumMod val="75000"/>
              <a:lumOff val="2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53096342556317E-2"/>
          <c:y val="0.2223805724093284"/>
          <c:w val="0.91789887216138066"/>
          <c:h val="0.6068590947207233"/>
        </c:manualLayout>
      </c:layout>
      <c:lineChart>
        <c:grouping val="standard"/>
        <c:varyColors val="0"/>
        <c:ser>
          <c:idx val="0"/>
          <c:order val="0"/>
          <c:tx>
            <c:strRef>
              <c:f>Graphic!$B$2</c:f>
              <c:strCache>
                <c:ptCount val="1"/>
                <c:pt idx="0">
                  <c:v>All Renters</c:v>
                </c:pt>
              </c:strCache>
            </c:strRef>
          </c:tx>
          <c:spPr>
            <a:ln w="28575" cap="rnd">
              <a:noFill/>
              <a:round/>
            </a:ln>
            <a:effectLst/>
          </c:spPr>
          <c:marker>
            <c:symbol val="dash"/>
            <c:size val="35"/>
            <c:spPr>
              <a:solidFill>
                <a:schemeClr val="accent2">
                  <a:lumMod val="60000"/>
                  <a:lumOff val="40000"/>
                </a:schemeClr>
              </a:solidFill>
              <a:ln w="25400">
                <a:solidFill>
                  <a:schemeClr val="accent2">
                    <a:lumMod val="60000"/>
                    <a:lumOff val="40000"/>
                  </a:schemeClr>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Graphic!$B$3:$B$14</c:f>
              <c:numCache>
                <c:formatCode>0%</c:formatCode>
                <c:ptCount val="12"/>
                <c:pt idx="0">
                  <c:v>0.25084186704766304</c:v>
                </c:pt>
                <c:pt idx="1">
                  <c:v>0.33252320416849546</c:v>
                </c:pt>
                <c:pt idx="2">
                  <c:v>0.34739633479557713</c:v>
                </c:pt>
                <c:pt idx="3">
                  <c:v>0.31678018504922273</c:v>
                </c:pt>
                <c:pt idx="4">
                  <c:v>0.31484816311942898</c:v>
                </c:pt>
                <c:pt idx="5">
                  <c:v>0.25671357293554442</c:v>
                </c:pt>
                <c:pt idx="6">
                  <c:v>0.27702899469792663</c:v>
                </c:pt>
                <c:pt idx="7">
                  <c:v>0.34366632269542097</c:v>
                </c:pt>
                <c:pt idx="8">
                  <c:v>0.32619718919578217</c:v>
                </c:pt>
                <c:pt idx="9">
                  <c:v>0.29087850654664837</c:v>
                </c:pt>
                <c:pt idx="10">
                  <c:v>0.35002036726845875</c:v>
                </c:pt>
                <c:pt idx="11">
                  <c:v>0.33899234308175097</c:v>
                </c:pt>
              </c:numCache>
            </c:numRef>
          </c:val>
          <c:smooth val="0"/>
          <c:extLst>
            <c:ext xmlns:c16="http://schemas.microsoft.com/office/drawing/2014/chart" uri="{C3380CC4-5D6E-409C-BE32-E72D297353CC}">
              <c16:uniqueId val="{00000000-F864-BD41-AF1D-96F97EB3CB73}"/>
            </c:ext>
          </c:extLst>
        </c:ser>
        <c:ser>
          <c:idx val="2"/>
          <c:order val="1"/>
          <c:tx>
            <c:strRef>
              <c:f>Graphic!$D$2</c:f>
              <c:strCache>
                <c:ptCount val="1"/>
                <c:pt idx="0">
                  <c:v>White alone, not Hispanic</c:v>
                </c:pt>
              </c:strCache>
            </c:strRef>
          </c:tx>
          <c:spPr>
            <a:ln w="25400" cap="rnd">
              <a:noFill/>
              <a:round/>
            </a:ln>
            <a:effectLst/>
          </c:spPr>
          <c:marker>
            <c:symbol val="dash"/>
            <c:size val="35"/>
            <c:spPr>
              <a:solidFill>
                <a:srgbClr val="FFC000"/>
              </a:solidFill>
              <a:ln w="25400">
                <a:solidFill>
                  <a:srgbClr val="FFC000"/>
                </a:solidFill>
              </a:ln>
              <a:effectLst/>
            </c:spPr>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Graphic!$D$3:$D$14</c:f>
              <c:numCache>
                <c:formatCode>0%</c:formatCode>
                <c:ptCount val="12"/>
                <c:pt idx="0">
                  <c:v>0.14349878371299832</c:v>
                </c:pt>
                <c:pt idx="1">
                  <c:v>0.26994967623082011</c:v>
                </c:pt>
                <c:pt idx="2">
                  <c:v>0.23614823178732344</c:v>
                </c:pt>
                <c:pt idx="3">
                  <c:v>0.18396655591325034</c:v>
                </c:pt>
                <c:pt idx="4">
                  <c:v>0.13484530322404994</c:v>
                </c:pt>
                <c:pt idx="5">
                  <c:v>0.14277816994883674</c:v>
                </c:pt>
                <c:pt idx="6">
                  <c:v>0.16308762543650696</c:v>
                </c:pt>
                <c:pt idx="7">
                  <c:v>0.22559807628129816</c:v>
                </c:pt>
                <c:pt idx="8">
                  <c:v>0.14899914369071693</c:v>
                </c:pt>
                <c:pt idx="9">
                  <c:v>0.15113262058655977</c:v>
                </c:pt>
                <c:pt idx="10">
                  <c:v>0.25289429649596235</c:v>
                </c:pt>
                <c:pt idx="11">
                  <c:v>0.17636979059262695</c:v>
                </c:pt>
              </c:numCache>
            </c:numRef>
          </c:val>
          <c:smooth val="0"/>
          <c:extLst>
            <c:ext xmlns:c16="http://schemas.microsoft.com/office/drawing/2014/chart" uri="{C3380CC4-5D6E-409C-BE32-E72D297353CC}">
              <c16:uniqueId val="{00000001-F864-BD41-AF1D-96F97EB3CB73}"/>
            </c:ext>
          </c:extLst>
        </c:ser>
        <c:dLbls>
          <c:showLegendKey val="0"/>
          <c:showVal val="0"/>
          <c:showCatName val="0"/>
          <c:showSerName val="0"/>
          <c:showPercent val="0"/>
          <c:showBubbleSize val="0"/>
        </c:dLbls>
        <c:marker val="1"/>
        <c:smooth val="0"/>
        <c:axId val="504904496"/>
        <c:axId val="504906128"/>
      </c:lineChart>
      <c:catAx>
        <c:axId val="5049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02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04906128"/>
        <c:crosses val="autoZero"/>
        <c:auto val="1"/>
        <c:lblAlgn val="ctr"/>
        <c:lblOffset val="100"/>
        <c:noMultiLvlLbl val="0"/>
      </c:catAx>
      <c:valAx>
        <c:axId val="50490612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crossAx val="504904496"/>
        <c:crosses val="autoZero"/>
        <c:crossBetween val="between"/>
        <c:majorUnit val="0.1"/>
      </c:valAx>
      <c:spPr>
        <a:noFill/>
        <a:ln>
          <a:noFill/>
        </a:ln>
        <a:effectLst/>
      </c:spPr>
    </c:plotArea>
    <c:legend>
      <c:legendPos val="b"/>
      <c:layout>
        <c:manualLayout>
          <c:xMode val="edge"/>
          <c:yMode val="edge"/>
          <c:x val="6.2057615024320958E-2"/>
          <c:y val="2.8156946483384491E-2"/>
          <c:w val="0.28418816473996589"/>
          <c:h val="0.12134976119294152"/>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a:solidFill>
            <a:schemeClr val="tx1">
              <a:lumMod val="75000"/>
              <a:lumOff val="25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53096342556317E-2"/>
          <c:y val="0.13656145908669567"/>
          <c:w val="0.91789887216138066"/>
          <c:h val="0.64638017455977126"/>
        </c:manualLayout>
      </c:layout>
      <c:barChart>
        <c:barDir val="col"/>
        <c:grouping val="clustered"/>
        <c:varyColors val="0"/>
        <c:ser>
          <c:idx val="1"/>
          <c:order val="1"/>
          <c:tx>
            <c:strRef>
              <c:f>Graphic!$C$2</c:f>
              <c:strCache>
                <c:ptCount val="1"/>
                <c:pt idx="0">
                  <c:v>Hispanic or Latino (may be of any race)</c:v>
                </c:pt>
              </c:strCache>
            </c:strRef>
          </c:tx>
          <c:spPr>
            <a:solidFill>
              <a:srgbClr val="44A3D9"/>
            </a:solidFill>
            <a:ln w="31750">
              <a:noFill/>
            </a:ln>
            <a:effectLst/>
          </c:spPr>
          <c:invertIfNegative val="0"/>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Graphic!$C$3:$C$14</c:f>
              <c:numCache>
                <c:formatCode>0%</c:formatCode>
                <c:ptCount val="12"/>
                <c:pt idx="0">
                  <c:v>0.32085904958314482</c:v>
                </c:pt>
                <c:pt idx="1">
                  <c:v>0.40793197844860235</c:v>
                </c:pt>
                <c:pt idx="2">
                  <c:v>0.45643757231038629</c:v>
                </c:pt>
                <c:pt idx="3">
                  <c:v>0.42718655799021449</c:v>
                </c:pt>
                <c:pt idx="4">
                  <c:v>0.44749598181985928</c:v>
                </c:pt>
                <c:pt idx="5">
                  <c:v>0.35347878869395122</c:v>
                </c:pt>
                <c:pt idx="6">
                  <c:v>0.3864215347332402</c:v>
                </c:pt>
                <c:pt idx="7">
                  <c:v>0.45740877363372578</c:v>
                </c:pt>
                <c:pt idx="8">
                  <c:v>0.44794305228974984</c:v>
                </c:pt>
                <c:pt idx="9">
                  <c:v>0.43860170880467547</c:v>
                </c:pt>
                <c:pt idx="10">
                  <c:v>0.42824636692690571</c:v>
                </c:pt>
                <c:pt idx="11">
                  <c:v>0.51570880060466584</c:v>
                </c:pt>
              </c:numCache>
            </c:numRef>
          </c:val>
          <c:extLst>
            <c:ext xmlns:c16="http://schemas.microsoft.com/office/drawing/2014/chart" uri="{C3380CC4-5D6E-409C-BE32-E72D297353CC}">
              <c16:uniqueId val="{00000000-7CDE-614C-A0E6-244E31E80B28}"/>
            </c:ext>
          </c:extLst>
        </c:ser>
        <c:ser>
          <c:idx val="2"/>
          <c:order val="2"/>
          <c:tx>
            <c:strRef>
              <c:f>Graphic!$D$2</c:f>
              <c:strCache>
                <c:ptCount val="1"/>
                <c:pt idx="0">
                  <c:v>White alone, not Hispanic</c:v>
                </c:pt>
              </c:strCache>
            </c:strRef>
          </c:tx>
          <c:spPr>
            <a:solidFill>
              <a:srgbClr val="FEC108"/>
            </a:solidFill>
            <a:ln w="25400">
              <a:noFill/>
            </a:ln>
            <a:effectLst/>
          </c:spPr>
          <c:invertIfNegative val="0"/>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Graphic!$D$3:$D$14</c:f>
              <c:numCache>
                <c:formatCode>0%</c:formatCode>
                <c:ptCount val="12"/>
                <c:pt idx="0">
                  <c:v>0.14349878371299832</c:v>
                </c:pt>
                <c:pt idx="1">
                  <c:v>0.26994967623082011</c:v>
                </c:pt>
                <c:pt idx="2">
                  <c:v>0.23614823178732344</c:v>
                </c:pt>
                <c:pt idx="3">
                  <c:v>0.18396655591325034</c:v>
                </c:pt>
                <c:pt idx="4">
                  <c:v>0.13484530322404994</c:v>
                </c:pt>
                <c:pt idx="5">
                  <c:v>0.14277816994883674</c:v>
                </c:pt>
                <c:pt idx="6">
                  <c:v>0.16308762543650696</c:v>
                </c:pt>
                <c:pt idx="7">
                  <c:v>0.22559807628129816</c:v>
                </c:pt>
                <c:pt idx="8">
                  <c:v>0.14899914369071693</c:v>
                </c:pt>
                <c:pt idx="9">
                  <c:v>0.15113262058655977</c:v>
                </c:pt>
                <c:pt idx="10">
                  <c:v>0.25289429649596235</c:v>
                </c:pt>
                <c:pt idx="11">
                  <c:v>0.17636979059262695</c:v>
                </c:pt>
              </c:numCache>
            </c:numRef>
          </c:val>
          <c:extLst>
            <c:ext xmlns:c16="http://schemas.microsoft.com/office/drawing/2014/chart" uri="{C3380CC4-5D6E-409C-BE32-E72D297353CC}">
              <c16:uniqueId val="{00000001-7CDE-614C-A0E6-244E31E80B28}"/>
            </c:ext>
          </c:extLst>
        </c:ser>
        <c:ser>
          <c:idx val="3"/>
          <c:order val="3"/>
          <c:tx>
            <c:strRef>
              <c:f>Graphic!$E$2</c:f>
              <c:strCache>
                <c:ptCount val="1"/>
                <c:pt idx="0">
                  <c:v>Black alone, not Hispanic</c:v>
                </c:pt>
              </c:strCache>
            </c:strRef>
          </c:tx>
          <c:spPr>
            <a:solidFill>
              <a:srgbClr val="D2E5BE"/>
            </a:solidFill>
            <a:ln w="25400">
              <a:noFill/>
            </a:ln>
            <a:effectLst/>
          </c:spPr>
          <c:invertIfNegative val="0"/>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Graphic!$E$3:$E$14</c:f>
              <c:numCache>
                <c:formatCode>0%</c:formatCode>
                <c:ptCount val="12"/>
                <c:pt idx="0">
                  <c:v>0.37276883926129406</c:v>
                </c:pt>
                <c:pt idx="1">
                  <c:v>0.35232157952457938</c:v>
                </c:pt>
                <c:pt idx="2">
                  <c:v>0.40249133906440049</c:v>
                </c:pt>
                <c:pt idx="3">
                  <c:v>0.34156551770157961</c:v>
                </c:pt>
                <c:pt idx="4">
                  <c:v>0.37676428285114716</c:v>
                </c:pt>
                <c:pt idx="5">
                  <c:v>0.24599212157862313</c:v>
                </c:pt>
                <c:pt idx="6">
                  <c:v>0.26274568724711778</c:v>
                </c:pt>
                <c:pt idx="7">
                  <c:v>0.35277234964189397</c:v>
                </c:pt>
                <c:pt idx="8">
                  <c:v>0.53493905478106629</c:v>
                </c:pt>
                <c:pt idx="9">
                  <c:v>0.21087834755609586</c:v>
                </c:pt>
                <c:pt idx="10">
                  <c:v>0.41467198647013709</c:v>
                </c:pt>
                <c:pt idx="11">
                  <c:v>0.34788532874134598</c:v>
                </c:pt>
              </c:numCache>
            </c:numRef>
          </c:val>
          <c:extLst>
            <c:ext xmlns:c16="http://schemas.microsoft.com/office/drawing/2014/chart" uri="{C3380CC4-5D6E-409C-BE32-E72D297353CC}">
              <c16:uniqueId val="{00000002-7CDE-614C-A0E6-244E31E80B28}"/>
            </c:ext>
          </c:extLst>
        </c:ser>
        <c:ser>
          <c:idx val="4"/>
          <c:order val="4"/>
          <c:tx>
            <c:strRef>
              <c:f>Graphic!$F$2</c:f>
              <c:strCache>
                <c:ptCount val="1"/>
                <c:pt idx="0">
                  <c:v>Asian alone, not Hispanic</c:v>
                </c:pt>
              </c:strCache>
            </c:strRef>
          </c:tx>
          <c:spPr>
            <a:solidFill>
              <a:srgbClr val="7B468B"/>
            </a:solidFill>
            <a:ln w="25400">
              <a:noFill/>
            </a:ln>
            <a:effectLst/>
          </c:spPr>
          <c:invertIfNegative val="0"/>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Graphic!$F$3:$F$14</c:f>
              <c:numCache>
                <c:formatCode>0%</c:formatCode>
                <c:ptCount val="12"/>
                <c:pt idx="0">
                  <c:v>0.22173451147286524</c:v>
                </c:pt>
                <c:pt idx="1">
                  <c:v>0.22955767771835092</c:v>
                </c:pt>
                <c:pt idx="2">
                  <c:v>0.24870249209733147</c:v>
                </c:pt>
                <c:pt idx="3">
                  <c:v>0.23820528856064552</c:v>
                </c:pt>
                <c:pt idx="4">
                  <c:v>0.21503815327521447</c:v>
                </c:pt>
                <c:pt idx="5">
                  <c:v>0.25221552749138343</c:v>
                </c:pt>
                <c:pt idx="6">
                  <c:v>0.25969391306896666</c:v>
                </c:pt>
                <c:pt idx="7">
                  <c:v>0.26766454080725777</c:v>
                </c:pt>
                <c:pt idx="8">
                  <c:v>0.22129773117329751</c:v>
                </c:pt>
                <c:pt idx="9">
                  <c:v>0.21183213445240281</c:v>
                </c:pt>
                <c:pt idx="10">
                  <c:v>0.33055661581958135</c:v>
                </c:pt>
                <c:pt idx="11">
                  <c:v>0.23557430841495794</c:v>
                </c:pt>
              </c:numCache>
            </c:numRef>
          </c:val>
          <c:extLst>
            <c:ext xmlns:c16="http://schemas.microsoft.com/office/drawing/2014/chart" uri="{C3380CC4-5D6E-409C-BE32-E72D297353CC}">
              <c16:uniqueId val="{00000003-7CDE-614C-A0E6-244E31E80B28}"/>
            </c:ext>
          </c:extLst>
        </c:ser>
        <c:dLbls>
          <c:showLegendKey val="0"/>
          <c:showVal val="0"/>
          <c:showCatName val="0"/>
          <c:showSerName val="0"/>
          <c:showPercent val="0"/>
          <c:showBubbleSize val="0"/>
        </c:dLbls>
        <c:gapWidth val="498"/>
        <c:axId val="504904496"/>
        <c:axId val="504906128"/>
      </c:barChart>
      <c:lineChart>
        <c:grouping val="standard"/>
        <c:varyColors val="0"/>
        <c:ser>
          <c:idx val="0"/>
          <c:order val="0"/>
          <c:tx>
            <c:strRef>
              <c:f>Graphic!$B$2</c:f>
              <c:strCache>
                <c:ptCount val="1"/>
                <c:pt idx="0">
                  <c:v>All Renters</c:v>
                </c:pt>
              </c:strCache>
            </c:strRef>
          </c:tx>
          <c:spPr>
            <a:ln w="38100" cap="rnd">
              <a:solidFill>
                <a:schemeClr val="tx1">
                  <a:lumMod val="65000"/>
                  <a:lumOff val="35000"/>
                </a:schemeClr>
              </a:solidFill>
              <a:prstDash val="sysDot"/>
              <a:round/>
            </a:ln>
            <a:effectLst/>
          </c:spPr>
          <c:marker>
            <c:symbol val="none"/>
          </c:marker>
          <c:cat>
            <c:strRef>
              <c:f>Graphic!$A$3:$A$14</c:f>
              <c:strCache>
                <c:ptCount val="12"/>
                <c:pt idx="0">
                  <c:v>April 23 - May 5</c:v>
                </c:pt>
                <c:pt idx="1">
                  <c:v>May 7 - 12</c:v>
                </c:pt>
                <c:pt idx="2">
                  <c:v>May 14 - 19</c:v>
                </c:pt>
                <c:pt idx="3">
                  <c:v>May 21 - 26</c:v>
                </c:pt>
                <c:pt idx="4">
                  <c:v>May 28 - June 2</c:v>
                </c:pt>
                <c:pt idx="5">
                  <c:v>June 4 - 9</c:v>
                </c:pt>
                <c:pt idx="6">
                  <c:v>June 11 - 16</c:v>
                </c:pt>
                <c:pt idx="7">
                  <c:v>June 18 - 23</c:v>
                </c:pt>
                <c:pt idx="8">
                  <c:v>June 25 - 30</c:v>
                </c:pt>
                <c:pt idx="9">
                  <c:v>July 2 - 7</c:v>
                </c:pt>
                <c:pt idx="10">
                  <c:v>July 9 - 14</c:v>
                </c:pt>
                <c:pt idx="11">
                  <c:v>July 16 - 21</c:v>
                </c:pt>
              </c:strCache>
            </c:strRef>
          </c:cat>
          <c:val>
            <c:numRef>
              <c:f>Graphic!$B$3:$B$14</c:f>
              <c:numCache>
                <c:formatCode>0%</c:formatCode>
                <c:ptCount val="12"/>
                <c:pt idx="0">
                  <c:v>0.25084186704766304</c:v>
                </c:pt>
                <c:pt idx="1">
                  <c:v>0.33252320416849546</c:v>
                </c:pt>
                <c:pt idx="2">
                  <c:v>0.34739633479557713</c:v>
                </c:pt>
                <c:pt idx="3">
                  <c:v>0.31678018504922273</c:v>
                </c:pt>
                <c:pt idx="4">
                  <c:v>0.31484816311942898</c:v>
                </c:pt>
                <c:pt idx="5">
                  <c:v>0.25671357293554442</c:v>
                </c:pt>
                <c:pt idx="6">
                  <c:v>0.27702899469792663</c:v>
                </c:pt>
                <c:pt idx="7">
                  <c:v>0.34366632269542097</c:v>
                </c:pt>
                <c:pt idx="8">
                  <c:v>0.32619718919578217</c:v>
                </c:pt>
                <c:pt idx="9">
                  <c:v>0.29087850654664837</c:v>
                </c:pt>
                <c:pt idx="10">
                  <c:v>0.35002036726845875</c:v>
                </c:pt>
                <c:pt idx="11">
                  <c:v>0.33899234308175097</c:v>
                </c:pt>
              </c:numCache>
            </c:numRef>
          </c:val>
          <c:smooth val="0"/>
          <c:extLst>
            <c:ext xmlns:c16="http://schemas.microsoft.com/office/drawing/2014/chart" uri="{C3380CC4-5D6E-409C-BE32-E72D297353CC}">
              <c16:uniqueId val="{00000004-7CDE-614C-A0E6-244E31E80B28}"/>
            </c:ext>
          </c:extLst>
        </c:ser>
        <c:dLbls>
          <c:showLegendKey val="0"/>
          <c:showVal val="0"/>
          <c:showCatName val="0"/>
          <c:showSerName val="0"/>
          <c:showPercent val="0"/>
          <c:showBubbleSize val="0"/>
        </c:dLbls>
        <c:marker val="1"/>
        <c:smooth val="0"/>
        <c:axId val="504904496"/>
        <c:axId val="504906128"/>
      </c:lineChart>
      <c:catAx>
        <c:axId val="5049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4906128"/>
        <c:crosses val="autoZero"/>
        <c:auto val="1"/>
        <c:lblAlgn val="ctr"/>
        <c:lblOffset val="100"/>
        <c:noMultiLvlLbl val="0"/>
      </c:catAx>
      <c:valAx>
        <c:axId val="50490612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4904496"/>
        <c:crosses val="autoZero"/>
        <c:crossBetween val="between"/>
        <c:majorUnit val="0.1"/>
      </c:valAx>
      <c:spPr>
        <a:noFill/>
        <a:ln>
          <a:noFill/>
        </a:ln>
        <a:effectLst/>
      </c:spPr>
    </c:plotArea>
    <c:legend>
      <c:legendPos val="b"/>
      <c:layout>
        <c:manualLayout>
          <c:xMode val="edge"/>
          <c:yMode val="edge"/>
          <c:x val="9.7706465388003538E-2"/>
          <c:y val="1.5224358494083179E-2"/>
          <c:w val="0.39820366994738177"/>
          <c:h val="0.24998416626757669"/>
        </c:manualLayout>
      </c:layout>
      <c:overlay val="1"/>
      <c:spPr>
        <a:solidFill>
          <a:schemeClr val="bg1"/>
        </a:solidFill>
        <a:ln>
          <a:solidFill>
            <a:schemeClr val="tx1">
              <a:lumMod val="65000"/>
              <a:lumOff val="35000"/>
            </a:schemeClr>
          </a:solid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chemeClr val="tx1">
              <a:lumMod val="65000"/>
              <a:lumOff val="35000"/>
            </a:schemeClr>
          </a:solidFill>
          <a:latin typeface="+mn-l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0.01421</cdr:x>
      <cdr:y>0.94118</cdr:y>
    </cdr:from>
    <cdr:to>
      <cdr:x>1</cdr:x>
      <cdr:y>1</cdr:y>
    </cdr:to>
    <cdr:sp macro="" textlink="">
      <cdr:nvSpPr>
        <cdr:cNvPr id="5" name="Text Box 4"/>
        <cdr:cNvSpPr txBox="1"/>
      </cdr:nvSpPr>
      <cdr:spPr>
        <a:xfrm xmlns:a="http://schemas.openxmlformats.org/drawingml/2006/main">
          <a:off x="120088" y="4620126"/>
          <a:ext cx="8330892" cy="2887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200" b="1" i="1" dirty="0">
              <a:solidFill>
                <a:schemeClr val="tx1">
                  <a:lumMod val="75000"/>
                  <a:lumOff val="25000"/>
                </a:schemeClr>
              </a:solidFill>
            </a:rPr>
            <a:t>Source: </a:t>
          </a:r>
          <a:r>
            <a:rPr lang="en-US" sz="1200" i="1" dirty="0">
              <a:solidFill>
                <a:schemeClr val="tx1">
                  <a:lumMod val="75000"/>
                  <a:lumOff val="25000"/>
                </a:schemeClr>
              </a:solidFill>
            </a:rPr>
            <a:t>California Housing Partnership analysis of Household Pulse Survey data from July 16-21, U.S. Census Bureau.</a:t>
          </a:r>
          <a:endParaRPr lang="en-US" sz="1200" b="1" i="1" dirty="0">
            <a:solidFill>
              <a:schemeClr val="tx1">
                <a:lumMod val="75000"/>
                <a:lumOff val="25000"/>
              </a:schemeClr>
            </a:solidFill>
          </a:endParaRP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0.94118</cdr:y>
    </cdr:from>
    <cdr:to>
      <cdr:x>1</cdr:x>
      <cdr:y>1</cdr:y>
    </cdr:to>
    <cdr:sp macro="" textlink="">
      <cdr:nvSpPr>
        <cdr:cNvPr id="2" name="TextBox 4"/>
        <cdr:cNvSpPr txBox="1"/>
      </cdr:nvSpPr>
      <cdr:spPr>
        <a:xfrm xmlns:a="http://schemas.openxmlformats.org/drawingml/2006/main">
          <a:off x="0" y="4620127"/>
          <a:ext cx="8470231" cy="288758"/>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i="1" dirty="0">
              <a:solidFill>
                <a:schemeClr val="tx1">
                  <a:lumMod val="75000"/>
                  <a:lumOff val="25000"/>
                </a:schemeClr>
              </a:solidFill>
            </a:rPr>
            <a:t>Source: </a:t>
          </a:r>
          <a:r>
            <a:rPr lang="en-US" sz="1200" i="1" dirty="0">
              <a:solidFill>
                <a:schemeClr val="tx1">
                  <a:lumMod val="75000"/>
                  <a:lumOff val="25000"/>
                </a:schemeClr>
              </a:solidFill>
            </a:rPr>
            <a:t>California Housing Partnership analysis of Household Pulse Survey data from July 16-21, U.S. Census Bureau.</a:t>
          </a:r>
          <a:endParaRPr lang="en-US" sz="1200" b="1" i="1" dirty="0">
            <a:solidFill>
              <a:schemeClr val="tx1">
                <a:lumMod val="75000"/>
                <a:lumOff val="2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0.02028</cdr:x>
      <cdr:y>0.91986</cdr:y>
    </cdr:from>
    <cdr:to>
      <cdr:x>0.98933</cdr:x>
      <cdr:y>1</cdr:y>
    </cdr:to>
    <cdr:sp macro="" textlink="">
      <cdr:nvSpPr>
        <cdr:cNvPr id="2" name="Text Box 1"/>
        <cdr:cNvSpPr txBox="1"/>
      </cdr:nvSpPr>
      <cdr:spPr>
        <a:xfrm xmlns:a="http://schemas.openxmlformats.org/drawingml/2006/main">
          <a:off x="175491" y="4341091"/>
          <a:ext cx="8386618" cy="378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0.02149</cdr:x>
      <cdr:y>0.94466</cdr:y>
    </cdr:from>
    <cdr:to>
      <cdr:x>1</cdr:x>
      <cdr:y>1</cdr:y>
    </cdr:to>
    <cdr:sp macro="" textlink="">
      <cdr:nvSpPr>
        <cdr:cNvPr id="3" name="TextBox 4">
          <a:extLst xmlns:a="http://schemas.openxmlformats.org/drawingml/2006/main">
            <a:ext uri="{FF2B5EF4-FFF2-40B4-BE49-F238E27FC236}">
              <a16:creationId xmlns:a16="http://schemas.microsoft.com/office/drawing/2014/main" id="{B7CA17D0-1B07-4740-A4A5-ED3B2C4BAB32}"/>
            </a:ext>
          </a:extLst>
        </cdr:cNvPr>
        <cdr:cNvSpPr txBox="1"/>
      </cdr:nvSpPr>
      <cdr:spPr>
        <a:xfrm xmlns:a="http://schemas.openxmlformats.org/drawingml/2006/main">
          <a:off x="180474" y="4810311"/>
          <a:ext cx="8217568" cy="2818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b="1" i="1" dirty="0">
              <a:solidFill>
                <a:schemeClr val="tx1">
                  <a:lumMod val="75000"/>
                  <a:lumOff val="25000"/>
                </a:schemeClr>
              </a:solidFill>
            </a:rPr>
            <a:t>Source: </a:t>
          </a:r>
          <a:r>
            <a:rPr lang="en-US" sz="1200" i="1" dirty="0">
              <a:solidFill>
                <a:schemeClr val="tx1">
                  <a:lumMod val="75000"/>
                  <a:lumOff val="25000"/>
                </a:schemeClr>
              </a:solidFill>
            </a:rPr>
            <a:t>California Housing Partnership analysis of Household Pulse Survey data, U.S. Census Bureau, 2020.</a:t>
          </a:r>
          <a:endParaRPr lang="en-US" sz="1200" b="1" i="1" dirty="0">
            <a:solidFill>
              <a:schemeClr val="tx1">
                <a:lumMod val="75000"/>
                <a:lumOff val="2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DF5FA-67B5-D849-A8BB-41AF8F290ECD}" type="datetimeFigureOut">
              <a:rPr lang="en-US" smtClean="0"/>
              <a:t>9/4/20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7754F-5578-B34F-8CA5-F1B5E4795E3B}" type="slidenum">
              <a:rPr lang="en-US" smtClean="0"/>
              <a:t>‹#›</a:t>
            </a:fld>
            <a:endParaRPr lang="en-US"/>
          </a:p>
        </p:txBody>
      </p:sp>
    </p:spTree>
    <p:extLst>
      <p:ext uri="{BB962C8B-B14F-4D97-AF65-F5344CB8AC3E}">
        <p14:creationId xmlns:p14="http://schemas.microsoft.com/office/powerpoint/2010/main" val="12342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46433"/>
            <a:ext cx="7848600" cy="1927225"/>
          </a:xfrm>
        </p:spPr>
        <p:txBody>
          <a:bodyPr anchor="b">
            <a:noAutofit/>
          </a:bodyPr>
          <a:lstStyle>
            <a:lvl1pPr>
              <a:defRPr sz="5400" cap="all" baseline="0"/>
            </a:lvl1pPr>
          </a:lstStyle>
          <a:p>
            <a:r>
              <a:rPr lang="en-US" dirty="0"/>
              <a:t>PRESENTATION TITLE</a:t>
            </a:r>
          </a:p>
        </p:txBody>
      </p:sp>
      <p:sp>
        <p:nvSpPr>
          <p:cNvPr id="3" name="Subtitle 2"/>
          <p:cNvSpPr>
            <a:spLocks noGrp="1"/>
          </p:cNvSpPr>
          <p:nvPr>
            <p:ph type="subTitle" idx="1" hasCustomPrompt="1"/>
          </p:nvPr>
        </p:nvSpPr>
        <p:spPr>
          <a:xfrm>
            <a:off x="685800" y="3780033"/>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Author(s)</a:t>
            </a:r>
          </a:p>
          <a:p>
            <a:r>
              <a:rPr lang="en-US" dirty="0"/>
              <a:t>Date</a:t>
            </a:r>
          </a:p>
        </p:txBody>
      </p:sp>
      <p:sp>
        <p:nvSpPr>
          <p:cNvPr id="4" name="Date Placeholder 3"/>
          <p:cNvSpPr>
            <a:spLocks noGrp="1"/>
          </p:cNvSpPr>
          <p:nvPr>
            <p:ph type="dt" sz="half" idx="10"/>
          </p:nvPr>
        </p:nvSpPr>
        <p:spPr/>
        <p:txBody>
          <a:bodyPr/>
          <a:lstStyle/>
          <a:p>
            <a:fld id="{8800DE17-D2A9-0348-AD55-C3218AAD463B}" type="datetimeFigureOut">
              <a:rPr lang="en-US" smtClean="0"/>
              <a:t>9/4/20</a:t>
            </a:fld>
            <a:endParaRPr lang="en-US"/>
          </a:p>
        </p:txBody>
      </p:sp>
      <p:sp>
        <p:nvSpPr>
          <p:cNvPr id="5" name="Footer Placeholder 4"/>
          <p:cNvSpPr>
            <a:spLocks noGrp="1"/>
          </p:cNvSpPr>
          <p:nvPr>
            <p:ph type="ftr" sz="quarter" idx="11"/>
          </p:nvPr>
        </p:nvSpPr>
        <p:spPr/>
        <p:txBody>
          <a:bodyPr/>
          <a:lstStyle/>
          <a:p>
            <a:r>
              <a:rPr lang="en-US" dirty="0"/>
              <a:t>CONFIDENTIAL – DO NOT DISTRIBUTE</a:t>
            </a:r>
          </a:p>
        </p:txBody>
      </p:sp>
      <p:sp>
        <p:nvSpPr>
          <p:cNvPr id="6" name="Slide Number Placeholder 5"/>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cxnSp>
        <p:nvCxnSpPr>
          <p:cNvPr id="8" name="Straight Connector 7"/>
          <p:cNvCxnSpPr/>
          <p:nvPr/>
        </p:nvCxnSpPr>
        <p:spPr>
          <a:xfrm>
            <a:off x="685800" y="3696509"/>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3999" cy="113727"/>
          </a:xfrm>
          <a:prstGeom prst="rect">
            <a:avLst/>
          </a:prstGeom>
          <a:solidFill>
            <a:srgbClr val="44A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5C9A5E6-B258-004C-AE23-DA4B5B2DC2E2}"/>
              </a:ext>
            </a:extLst>
          </p:cNvPr>
          <p:cNvPicPr>
            <a:picLocks noChangeAspect="1"/>
          </p:cNvPicPr>
          <p:nvPr userDrawn="1"/>
        </p:nvPicPr>
        <p:blipFill>
          <a:blip r:embed="rId2"/>
          <a:stretch>
            <a:fillRect/>
          </a:stretch>
        </p:blipFill>
        <p:spPr>
          <a:xfrm>
            <a:off x="278768" y="375781"/>
            <a:ext cx="2459802" cy="11383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DE17-D2A9-0348-AD55-C3218AAD463B}" type="datetimeFigureOut">
              <a:rPr lang="en-US" smtClean="0"/>
              <a:t>9/4/20</a:t>
            </a:fld>
            <a:endParaRPr lang="en-US"/>
          </a:p>
        </p:txBody>
      </p:sp>
      <p:sp>
        <p:nvSpPr>
          <p:cNvPr id="5" name="Footer Placeholder 4"/>
          <p:cNvSpPr>
            <a:spLocks noGrp="1"/>
          </p:cNvSpPr>
          <p:nvPr>
            <p:ph type="ftr" sz="quarter" idx="11"/>
          </p:nvPr>
        </p:nvSpPr>
        <p:spPr/>
        <p:txBody>
          <a:bodyPr/>
          <a:lstStyle/>
          <a:p>
            <a:r>
              <a:rPr lang="en-US" dirty="0"/>
              <a:t>CONFIDENTIAL – DO NOT DISTRIBUTE</a:t>
            </a:r>
          </a:p>
        </p:txBody>
      </p:sp>
      <p:sp>
        <p:nvSpPr>
          <p:cNvPr id="6" name="Slide Number Placeholder 5"/>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0DE17-D2A9-0348-AD55-C3218AAD463B}" type="datetimeFigureOut">
              <a:rPr lang="en-US" smtClean="0"/>
              <a:t>9/4/20</a:t>
            </a:fld>
            <a:endParaRPr lang="en-US"/>
          </a:p>
        </p:txBody>
      </p:sp>
      <p:sp>
        <p:nvSpPr>
          <p:cNvPr id="5" name="Footer Placeholder 4"/>
          <p:cNvSpPr>
            <a:spLocks noGrp="1"/>
          </p:cNvSpPr>
          <p:nvPr>
            <p:ph type="ftr" sz="quarter" idx="11"/>
          </p:nvPr>
        </p:nvSpPr>
        <p:spPr/>
        <p:txBody>
          <a:bodyPr/>
          <a:lstStyle/>
          <a:p>
            <a:r>
              <a:rPr lang="en-US" dirty="0"/>
              <a:t>CONFIDENTIAL – DO NOT DISTRIBUTE</a:t>
            </a:r>
          </a:p>
        </p:txBody>
      </p:sp>
      <p:sp>
        <p:nvSpPr>
          <p:cNvPr id="6" name="Slide Number Placeholder 5"/>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B3AA-FA73-794F-9EBE-C3577D720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3CAB7B-7919-2F48-80B9-673A8756BDA0}"/>
              </a:ext>
            </a:extLst>
          </p:cNvPr>
          <p:cNvSpPr>
            <a:spLocks noGrp="1"/>
          </p:cNvSpPr>
          <p:nvPr>
            <p:ph type="dt" sz="half" idx="10"/>
          </p:nvPr>
        </p:nvSpPr>
        <p:spPr/>
        <p:txBody>
          <a:bodyPr/>
          <a:lstStyle/>
          <a:p>
            <a:fld id="{8800DE17-D2A9-0348-AD55-C3218AAD463B}" type="datetimeFigureOut">
              <a:rPr lang="en-US" smtClean="0"/>
              <a:t>9/4/20</a:t>
            </a:fld>
            <a:endParaRPr lang="en-US"/>
          </a:p>
        </p:txBody>
      </p:sp>
      <p:sp>
        <p:nvSpPr>
          <p:cNvPr id="4" name="Footer Placeholder 3">
            <a:extLst>
              <a:ext uri="{FF2B5EF4-FFF2-40B4-BE49-F238E27FC236}">
                <a16:creationId xmlns:a16="http://schemas.microsoft.com/office/drawing/2014/main" id="{67878597-E7ED-BA4B-97D0-1902B91F6A4C}"/>
              </a:ext>
            </a:extLst>
          </p:cNvPr>
          <p:cNvSpPr>
            <a:spLocks noGrp="1"/>
          </p:cNvSpPr>
          <p:nvPr>
            <p:ph type="ftr" sz="quarter" idx="11"/>
          </p:nvPr>
        </p:nvSpPr>
        <p:spPr/>
        <p:txBody>
          <a:bodyPr/>
          <a:lstStyle/>
          <a:p>
            <a:r>
              <a:rPr lang="en-US"/>
              <a:t>CONFIDENTIAL – DO NOT DISTRIBUTE</a:t>
            </a:r>
            <a:endParaRPr lang="en-US" dirty="0"/>
          </a:p>
        </p:txBody>
      </p:sp>
      <p:sp>
        <p:nvSpPr>
          <p:cNvPr id="5" name="Slide Number Placeholder 4">
            <a:extLst>
              <a:ext uri="{FF2B5EF4-FFF2-40B4-BE49-F238E27FC236}">
                <a16:creationId xmlns:a16="http://schemas.microsoft.com/office/drawing/2014/main" id="{B4560A76-E4A7-DE47-95ED-3CF7F517497B}"/>
              </a:ext>
            </a:extLst>
          </p:cNvPr>
          <p:cNvSpPr>
            <a:spLocks noGrp="1"/>
          </p:cNvSpPr>
          <p:nvPr>
            <p:ph type="sldNum" sz="quarter" idx="12"/>
          </p:nvPr>
        </p:nvSpPr>
        <p:spPr/>
        <p:txBody>
          <a:bodyPr/>
          <a:lstStyle/>
          <a:p>
            <a:r>
              <a:rPr lang="en-US" b="0"/>
              <a:t>California Housing Partnership |</a:t>
            </a:r>
            <a:r>
              <a:rPr lang="en-US"/>
              <a:t> </a:t>
            </a:r>
            <a:fld id="{6BED155A-E216-BF4A-9709-C2CBE93C86C4}" type="slidenum">
              <a:rPr lang="en-US" b="0" smtClean="0"/>
              <a:pPr/>
              <a:t>‹#›</a:t>
            </a:fld>
            <a:endParaRPr lang="en-US" b="0" dirty="0"/>
          </a:p>
        </p:txBody>
      </p:sp>
    </p:spTree>
    <p:extLst>
      <p:ext uri="{BB962C8B-B14F-4D97-AF65-F5344CB8AC3E}">
        <p14:creationId xmlns:p14="http://schemas.microsoft.com/office/powerpoint/2010/main" val="38023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DCB2-FF52-F74E-B8E4-0E422580F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343528-32C8-FA4B-A30B-9A00AE9A17C4}"/>
              </a:ext>
            </a:extLst>
          </p:cNvPr>
          <p:cNvSpPr>
            <a:spLocks noGrp="1"/>
          </p:cNvSpPr>
          <p:nvPr>
            <p:ph type="dt" sz="half" idx="10"/>
          </p:nvPr>
        </p:nvSpPr>
        <p:spPr/>
        <p:txBody>
          <a:bodyPr/>
          <a:lstStyle/>
          <a:p>
            <a:fld id="{8800DE17-D2A9-0348-AD55-C3218AAD463B}" type="datetimeFigureOut">
              <a:rPr lang="en-US" smtClean="0"/>
              <a:t>9/4/20</a:t>
            </a:fld>
            <a:endParaRPr lang="en-US"/>
          </a:p>
        </p:txBody>
      </p:sp>
      <p:sp>
        <p:nvSpPr>
          <p:cNvPr id="4" name="Footer Placeholder 3">
            <a:extLst>
              <a:ext uri="{FF2B5EF4-FFF2-40B4-BE49-F238E27FC236}">
                <a16:creationId xmlns:a16="http://schemas.microsoft.com/office/drawing/2014/main" id="{A4D505F5-4519-AC40-9EB9-D54E5377235F}"/>
              </a:ext>
            </a:extLst>
          </p:cNvPr>
          <p:cNvSpPr>
            <a:spLocks noGrp="1"/>
          </p:cNvSpPr>
          <p:nvPr>
            <p:ph type="ftr" sz="quarter" idx="11"/>
          </p:nvPr>
        </p:nvSpPr>
        <p:spPr/>
        <p:txBody>
          <a:bodyPr/>
          <a:lstStyle/>
          <a:p>
            <a:r>
              <a:rPr lang="en-US"/>
              <a:t>CONFIDENTIAL – DO NOT DISTRIBUTE</a:t>
            </a:r>
            <a:endParaRPr lang="en-US" dirty="0"/>
          </a:p>
        </p:txBody>
      </p:sp>
      <p:sp>
        <p:nvSpPr>
          <p:cNvPr id="5" name="Slide Number Placeholder 4">
            <a:extLst>
              <a:ext uri="{FF2B5EF4-FFF2-40B4-BE49-F238E27FC236}">
                <a16:creationId xmlns:a16="http://schemas.microsoft.com/office/drawing/2014/main" id="{A62527B9-A7CC-1047-B907-51F6888C9666}"/>
              </a:ext>
            </a:extLst>
          </p:cNvPr>
          <p:cNvSpPr>
            <a:spLocks noGrp="1"/>
          </p:cNvSpPr>
          <p:nvPr>
            <p:ph type="sldNum" sz="quarter" idx="12"/>
          </p:nvPr>
        </p:nvSpPr>
        <p:spPr/>
        <p:txBody>
          <a:bodyPr/>
          <a:lstStyle/>
          <a:p>
            <a:r>
              <a:rPr lang="en-US" b="0"/>
              <a:t>California Housing Partnership |</a:t>
            </a:r>
            <a:r>
              <a:rPr lang="en-US"/>
              <a:t> </a:t>
            </a:r>
            <a:fld id="{6BED155A-E216-BF4A-9709-C2CBE93C86C4}" type="slidenum">
              <a:rPr lang="en-US" b="0" smtClean="0"/>
              <a:pPr/>
              <a:t>‹#›</a:t>
            </a:fld>
            <a:endParaRPr lang="en-US" b="0" dirty="0"/>
          </a:p>
        </p:txBody>
      </p:sp>
    </p:spTree>
    <p:extLst>
      <p:ext uri="{BB962C8B-B14F-4D97-AF65-F5344CB8AC3E}">
        <p14:creationId xmlns:p14="http://schemas.microsoft.com/office/powerpoint/2010/main" val="426520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4968"/>
            <a:ext cx="8229600" cy="457200"/>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146751"/>
            <a:ext cx="8229600"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00DE17-D2A9-0348-AD55-C3218AAD463B}" type="datetimeFigureOut">
              <a:rPr lang="en-US" smtClean="0"/>
              <a:t>9/4/20</a:t>
            </a:fld>
            <a:endParaRPr lang="en-US"/>
          </a:p>
        </p:txBody>
      </p:sp>
      <p:sp>
        <p:nvSpPr>
          <p:cNvPr id="5" name="Footer Placeholder 4"/>
          <p:cNvSpPr>
            <a:spLocks noGrp="1"/>
          </p:cNvSpPr>
          <p:nvPr>
            <p:ph type="ftr" sz="quarter" idx="11"/>
          </p:nvPr>
        </p:nvSpPr>
        <p:spPr/>
        <p:txBody>
          <a:bodyPr/>
          <a:lstStyle/>
          <a:p>
            <a:r>
              <a:rPr lang="en-US" dirty="0"/>
              <a:t>CONFIDENTIAL – DO NOT DISTRIBUTE</a:t>
            </a:r>
          </a:p>
        </p:txBody>
      </p:sp>
      <p:sp>
        <p:nvSpPr>
          <p:cNvPr id="7" name="Slide Number Placeholder 5"/>
          <p:cNvSpPr txBox="1">
            <a:spLocks/>
          </p:cNvSpPr>
          <p:nvPr userDrawn="1"/>
        </p:nvSpPr>
        <p:spPr>
          <a:xfrm>
            <a:off x="5859720" y="6509593"/>
            <a:ext cx="3217934" cy="329184"/>
          </a:xfrm>
          <a:prstGeom prst="rect">
            <a:avLst/>
          </a:prstGeom>
        </p:spPr>
        <p:txBody>
          <a:bodyPr vert="horz" lIns="91440" tIns="45720" rIns="91440" bIns="45720" rtlCol="0" anchor="ctr"/>
          <a:lstStyle>
            <a:defPPr>
              <a:defRPr lang="en-US"/>
            </a:defPPr>
            <a:lvl1pPr marL="0" algn="r" defTabSz="457200" rtl="0" eaLnBrk="1" latinLnBrk="0" hangingPunct="1">
              <a:defRPr sz="1400" b="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897813"/>
            <a:ext cx="7772400" cy="2200275"/>
          </a:xfrm>
        </p:spPr>
        <p:txBody>
          <a:bodyPr anchor="b">
            <a:normAutofit/>
          </a:bodyPr>
          <a:lstStyle>
            <a:lvl1pPr algn="l">
              <a:defRPr sz="4800" b="0" cap="all">
                <a:solidFill>
                  <a:schemeClr val="accent2">
                    <a:lumMod val="75000"/>
                  </a:schemeClr>
                </a:solidFill>
              </a:defRPr>
            </a:lvl1pPr>
          </a:lstStyle>
          <a:p>
            <a:r>
              <a:rPr lang="en-US" dirty="0"/>
              <a:t>SECTION HEADER</a:t>
            </a:r>
          </a:p>
        </p:txBody>
      </p:sp>
      <p:sp>
        <p:nvSpPr>
          <p:cNvPr id="3" name="Text Placeholder 2"/>
          <p:cNvSpPr>
            <a:spLocks noGrp="1"/>
          </p:cNvSpPr>
          <p:nvPr>
            <p:ph type="body" idx="1" hasCustomPrompt="1"/>
          </p:nvPr>
        </p:nvSpPr>
        <p:spPr>
          <a:xfrm>
            <a:off x="722313" y="4162477"/>
            <a:ext cx="7772400" cy="1500187"/>
          </a:xfrm>
        </p:spPr>
        <p:txBody>
          <a:bodyPr anchor="t">
            <a:normAutofit/>
          </a:bodyPr>
          <a:lstStyle>
            <a:lvl1pPr marL="0" indent="0">
              <a:buNone/>
              <a:defRPr sz="2400" baseline="0">
                <a:solidFill>
                  <a:srgbClr val="34374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Details about section to follow</a:t>
            </a:r>
          </a:p>
        </p:txBody>
      </p:sp>
      <p:sp>
        <p:nvSpPr>
          <p:cNvPr id="4" name="Date Placeholder 3"/>
          <p:cNvSpPr>
            <a:spLocks noGrp="1"/>
          </p:cNvSpPr>
          <p:nvPr>
            <p:ph type="dt" sz="half" idx="10"/>
          </p:nvPr>
        </p:nvSpPr>
        <p:spPr/>
        <p:txBody>
          <a:bodyPr/>
          <a:lstStyle/>
          <a:p>
            <a:fld id="{8800DE17-D2A9-0348-AD55-C3218AAD463B}" type="datetimeFigureOut">
              <a:rPr lang="en-US" smtClean="0"/>
              <a:t>9/4/20</a:t>
            </a:fld>
            <a:endParaRPr lang="en-US"/>
          </a:p>
        </p:txBody>
      </p:sp>
      <p:sp>
        <p:nvSpPr>
          <p:cNvPr id="5" name="Footer Placeholder 4"/>
          <p:cNvSpPr>
            <a:spLocks noGrp="1"/>
          </p:cNvSpPr>
          <p:nvPr>
            <p:ph type="ftr" sz="quarter" idx="11"/>
          </p:nvPr>
        </p:nvSpPr>
        <p:spPr/>
        <p:txBody>
          <a:bodyPr/>
          <a:lstStyle/>
          <a:p>
            <a:r>
              <a:rPr lang="en-US" dirty="0"/>
              <a:t>CONFIDENTIAL – DO NOT DISTRIBUTE</a:t>
            </a:r>
          </a:p>
        </p:txBody>
      </p:sp>
      <p:sp>
        <p:nvSpPr>
          <p:cNvPr id="6" name="Slide Number Placeholder 5"/>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cxnSp>
        <p:nvCxnSpPr>
          <p:cNvPr id="7" name="Straight Connector 6"/>
          <p:cNvCxnSpPr/>
          <p:nvPr/>
        </p:nvCxnSpPr>
        <p:spPr>
          <a:xfrm>
            <a:off x="731520" y="4135045"/>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9143999" cy="113727"/>
          </a:xfrm>
          <a:prstGeom prst="rect">
            <a:avLst/>
          </a:prstGeom>
          <a:solidFill>
            <a:srgbClr val="44A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72219DE-169A-CB41-B252-25E9B5EA7E02}"/>
              </a:ext>
            </a:extLst>
          </p:cNvPr>
          <p:cNvPicPr>
            <a:picLocks noChangeAspect="1"/>
          </p:cNvPicPr>
          <p:nvPr userDrawn="1"/>
        </p:nvPicPr>
        <p:blipFill>
          <a:blip r:embed="rId2"/>
          <a:stretch>
            <a:fillRect/>
          </a:stretch>
        </p:blipFill>
        <p:spPr>
          <a:xfrm>
            <a:off x="278768" y="375781"/>
            <a:ext cx="2459802" cy="113838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4661"/>
            <a:ext cx="4038600" cy="52069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84661"/>
            <a:ext cx="4038600" cy="52069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0DE17-D2A9-0348-AD55-C3218AAD463B}" type="datetimeFigureOut">
              <a:rPr lang="en-US" smtClean="0"/>
              <a:t>9/4/20</a:t>
            </a:fld>
            <a:endParaRPr lang="en-US"/>
          </a:p>
        </p:txBody>
      </p:sp>
      <p:sp>
        <p:nvSpPr>
          <p:cNvPr id="6" name="Footer Placeholder 5"/>
          <p:cNvSpPr>
            <a:spLocks noGrp="1"/>
          </p:cNvSpPr>
          <p:nvPr>
            <p:ph type="ftr" sz="quarter" idx="11"/>
          </p:nvPr>
        </p:nvSpPr>
        <p:spPr/>
        <p:txBody>
          <a:bodyPr/>
          <a:lstStyle/>
          <a:p>
            <a:r>
              <a:rPr lang="en-US" dirty="0"/>
              <a:t>CONFIDENTIAL – DO NOT DISTRIBUTE</a:t>
            </a:r>
          </a:p>
        </p:txBody>
      </p:sp>
      <p:sp>
        <p:nvSpPr>
          <p:cNvPr id="7" name="Slide Number Placeholder 6"/>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74104"/>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90230"/>
            <a:ext cx="3931920" cy="43994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174104"/>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990230"/>
            <a:ext cx="3931920" cy="43994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0DE17-D2A9-0348-AD55-C3218AAD463B}" type="datetimeFigureOut">
              <a:rPr lang="en-US" smtClean="0"/>
              <a:t>9/4/20</a:t>
            </a:fld>
            <a:endParaRPr lang="en-US"/>
          </a:p>
        </p:txBody>
      </p:sp>
      <p:sp>
        <p:nvSpPr>
          <p:cNvPr id="8" name="Footer Placeholder 7"/>
          <p:cNvSpPr>
            <a:spLocks noGrp="1"/>
          </p:cNvSpPr>
          <p:nvPr>
            <p:ph type="ftr" sz="quarter" idx="11"/>
          </p:nvPr>
        </p:nvSpPr>
        <p:spPr/>
        <p:txBody>
          <a:bodyPr/>
          <a:lstStyle/>
          <a:p>
            <a:r>
              <a:rPr lang="en-US" dirty="0"/>
              <a:t>CONFIDENTIAL – DO NOT DISTRIBUTE</a:t>
            </a:r>
          </a:p>
        </p:txBody>
      </p:sp>
      <p:sp>
        <p:nvSpPr>
          <p:cNvPr id="9" name="Slide Number Placeholder 8"/>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cxnSp>
        <p:nvCxnSpPr>
          <p:cNvPr id="11" name="Straight Connector 10"/>
          <p:cNvCxnSpPr/>
          <p:nvPr/>
        </p:nvCxnSpPr>
        <p:spPr>
          <a:xfrm flipH="1">
            <a:off x="4572000" y="1174104"/>
            <a:ext cx="794" cy="52266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00DE17-D2A9-0348-AD55-C3218AAD463B}" type="datetimeFigureOut">
              <a:rPr lang="en-US" smtClean="0"/>
              <a:t>9/4/20</a:t>
            </a:fld>
            <a:endParaRPr lang="en-US"/>
          </a:p>
        </p:txBody>
      </p:sp>
      <p:sp>
        <p:nvSpPr>
          <p:cNvPr id="4" name="Footer Placeholder 3"/>
          <p:cNvSpPr>
            <a:spLocks noGrp="1"/>
          </p:cNvSpPr>
          <p:nvPr>
            <p:ph type="ftr" sz="quarter" idx="11"/>
          </p:nvPr>
        </p:nvSpPr>
        <p:spPr/>
        <p:txBody>
          <a:bodyPr/>
          <a:lstStyle/>
          <a:p>
            <a:r>
              <a:rPr lang="en-US" dirty="0"/>
              <a:t>CONFIDENTIAL – DO NOT DISTRIBUTE</a:t>
            </a:r>
          </a:p>
        </p:txBody>
      </p:sp>
      <p:sp>
        <p:nvSpPr>
          <p:cNvPr id="5" name="Slide Number Placeholder 4"/>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0DE17-D2A9-0348-AD55-C3218AAD463B}" type="datetimeFigureOut">
              <a:rPr lang="en-US" smtClean="0"/>
              <a:t>9/4/20</a:t>
            </a:fld>
            <a:endParaRPr lang="en-US"/>
          </a:p>
        </p:txBody>
      </p:sp>
      <p:sp>
        <p:nvSpPr>
          <p:cNvPr id="3" name="Footer Placeholder 2"/>
          <p:cNvSpPr>
            <a:spLocks noGrp="1"/>
          </p:cNvSpPr>
          <p:nvPr>
            <p:ph type="ftr" sz="quarter" idx="11"/>
          </p:nvPr>
        </p:nvSpPr>
        <p:spPr/>
        <p:txBody>
          <a:bodyPr/>
          <a:lstStyle/>
          <a:p>
            <a:r>
              <a:rPr lang="en-US" dirty="0"/>
              <a:t>CONFIDENTIAL – DO NOT DISTRIBUTE</a:t>
            </a:r>
          </a:p>
        </p:txBody>
      </p:sp>
      <p:sp>
        <p:nvSpPr>
          <p:cNvPr id="4" name="Slide Number Placeholder 3"/>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0DE17-D2A9-0348-AD55-C3218AAD463B}" type="datetimeFigureOut">
              <a:rPr lang="en-US" smtClean="0"/>
              <a:t>9/4/20</a:t>
            </a:fld>
            <a:endParaRPr lang="en-US"/>
          </a:p>
        </p:txBody>
      </p:sp>
      <p:sp>
        <p:nvSpPr>
          <p:cNvPr id="6" name="Footer Placeholder 5"/>
          <p:cNvSpPr>
            <a:spLocks noGrp="1"/>
          </p:cNvSpPr>
          <p:nvPr>
            <p:ph type="ftr" sz="quarter" idx="11"/>
          </p:nvPr>
        </p:nvSpPr>
        <p:spPr/>
        <p:txBody>
          <a:bodyPr/>
          <a:lstStyle/>
          <a:p>
            <a:r>
              <a:rPr lang="en-US" dirty="0"/>
              <a:t>CONFIDENTIAL – DO NOT DISTRIBUTE</a:t>
            </a:r>
          </a:p>
        </p:txBody>
      </p:sp>
      <p:sp>
        <p:nvSpPr>
          <p:cNvPr id="7" name="Slide Number Placeholder 6"/>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0DE17-D2A9-0348-AD55-C3218AAD463B}" type="datetimeFigureOut">
              <a:rPr lang="en-US" smtClean="0"/>
              <a:t>9/4/20</a:t>
            </a:fld>
            <a:endParaRPr lang="en-US"/>
          </a:p>
        </p:txBody>
      </p:sp>
      <p:sp>
        <p:nvSpPr>
          <p:cNvPr id="6" name="Footer Placeholder 5"/>
          <p:cNvSpPr>
            <a:spLocks noGrp="1"/>
          </p:cNvSpPr>
          <p:nvPr>
            <p:ph type="ftr" sz="quarter" idx="11"/>
          </p:nvPr>
        </p:nvSpPr>
        <p:spPr/>
        <p:txBody>
          <a:bodyPr/>
          <a:lstStyle/>
          <a:p>
            <a:r>
              <a:rPr lang="en-US" dirty="0"/>
              <a:t>CONFIDENTIAL – DO NOT DISTRIBUTE</a:t>
            </a:r>
          </a:p>
        </p:txBody>
      </p:sp>
      <p:sp>
        <p:nvSpPr>
          <p:cNvPr id="7" name="Slide Number Placeholder 6"/>
          <p:cNvSpPr>
            <a:spLocks noGrp="1"/>
          </p:cNvSpPr>
          <p:nvPr>
            <p:ph type="sldNum" sz="quarter" idx="12"/>
          </p:nvPr>
        </p:nvSpPr>
        <p:spPr/>
        <p:txBody>
          <a:bodyPr/>
          <a:lstStyle>
            <a:lvl1pPr>
              <a:defRPr b="0"/>
            </a:lvl1pPr>
          </a:lstStyle>
          <a:p>
            <a:r>
              <a:rPr lang="en-US" dirty="0"/>
              <a:t>California Housing Partnership | </a:t>
            </a:r>
            <a:fld id="{6BED155A-E216-BF4A-9709-C2CBE93C86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387417"/>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442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75183"/>
            <a:ext cx="8229600" cy="53018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501717"/>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101697" y="6528816"/>
            <a:ext cx="1350819" cy="329184"/>
          </a:xfrm>
          <a:prstGeom prst="rect">
            <a:avLst/>
          </a:prstGeom>
        </p:spPr>
        <p:txBody>
          <a:bodyPr vert="horz" lIns="91440" tIns="45720" rIns="91440" bIns="45720" rtlCol="0" anchor="ctr"/>
          <a:lstStyle>
            <a:lvl1pPr algn="l">
              <a:defRPr sz="1200">
                <a:solidFill>
                  <a:srgbClr val="FFFFFF"/>
                </a:solidFill>
              </a:defRPr>
            </a:lvl1pPr>
          </a:lstStyle>
          <a:p>
            <a:fld id="{8800DE17-D2A9-0348-AD55-C3218AAD463B}" type="datetimeFigureOut">
              <a:rPr lang="en-US" smtClean="0"/>
              <a:t>9/4/20</a:t>
            </a:fld>
            <a:endParaRPr lang="en-US"/>
          </a:p>
        </p:txBody>
      </p:sp>
      <p:sp>
        <p:nvSpPr>
          <p:cNvPr id="5" name="Footer Placeholder 4"/>
          <p:cNvSpPr>
            <a:spLocks noGrp="1"/>
          </p:cNvSpPr>
          <p:nvPr>
            <p:ph type="ftr" sz="quarter" idx="3"/>
          </p:nvPr>
        </p:nvSpPr>
        <p:spPr>
          <a:xfrm>
            <a:off x="1630235" y="6528816"/>
            <a:ext cx="3743849" cy="329184"/>
          </a:xfrm>
          <a:prstGeom prst="rect">
            <a:avLst/>
          </a:prstGeom>
        </p:spPr>
        <p:txBody>
          <a:bodyPr vert="horz" lIns="91440" tIns="45720" rIns="91440" bIns="45720" rtlCol="0" anchor="ctr"/>
          <a:lstStyle>
            <a:lvl1pPr algn="ctr">
              <a:defRPr sz="1200">
                <a:solidFill>
                  <a:srgbClr val="FFFFFF"/>
                </a:solidFill>
              </a:defRPr>
            </a:lvl1pPr>
          </a:lstStyle>
          <a:p>
            <a:r>
              <a:rPr lang="en-US" dirty="0"/>
              <a:t>CONFIDENTIAL – DO NOT DISTRIBUTE</a:t>
            </a:r>
          </a:p>
        </p:txBody>
      </p:sp>
      <p:sp>
        <p:nvSpPr>
          <p:cNvPr id="6" name="Slide Number Placeholder 5"/>
          <p:cNvSpPr>
            <a:spLocks noGrp="1"/>
          </p:cNvSpPr>
          <p:nvPr>
            <p:ph type="sldNum" sz="quarter" idx="4"/>
          </p:nvPr>
        </p:nvSpPr>
        <p:spPr>
          <a:xfrm>
            <a:off x="5857468" y="6519339"/>
            <a:ext cx="3217934" cy="329184"/>
          </a:xfrm>
          <a:prstGeom prst="rect">
            <a:avLst/>
          </a:prstGeom>
        </p:spPr>
        <p:txBody>
          <a:bodyPr vert="horz" lIns="91440" tIns="45720" rIns="91440" bIns="45720" rtlCol="0" anchor="ctr"/>
          <a:lstStyle>
            <a:lvl1pPr algn="r">
              <a:defRPr sz="1400" b="1">
                <a:solidFill>
                  <a:srgbClr val="FFFFFF"/>
                </a:solidFill>
              </a:defRPr>
            </a:lvl1pPr>
          </a:lstStyle>
          <a:p>
            <a:r>
              <a:rPr lang="en-US" b="0" dirty="0"/>
              <a:t>California Housing Partnership |</a:t>
            </a:r>
            <a:r>
              <a:rPr lang="en-US" dirty="0"/>
              <a:t> </a:t>
            </a:r>
            <a:fld id="{6BED155A-E216-BF4A-9709-C2CBE93C86C4}" type="slidenum">
              <a:rPr lang="en-US" b="0" smtClean="0"/>
              <a:pPr/>
              <a:t>‹#›</a:t>
            </a:fld>
            <a:endParaRPr lang="en-US" b="0" dirty="0"/>
          </a:p>
        </p:txBody>
      </p:sp>
      <p:sp>
        <p:nvSpPr>
          <p:cNvPr id="9" name="Rectangle 8"/>
          <p:cNvSpPr/>
          <p:nvPr userDrawn="1"/>
        </p:nvSpPr>
        <p:spPr>
          <a:xfrm>
            <a:off x="0" y="0"/>
            <a:ext cx="9143999" cy="113727"/>
          </a:xfrm>
          <a:prstGeom prst="rect">
            <a:avLst/>
          </a:prstGeom>
          <a:solidFill>
            <a:srgbClr val="44A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32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6239-3984-C140-A04B-803A2CA86A1A}"/>
              </a:ext>
            </a:extLst>
          </p:cNvPr>
          <p:cNvSpPr>
            <a:spLocks noGrp="1"/>
          </p:cNvSpPr>
          <p:nvPr>
            <p:ph type="ctrTitle"/>
          </p:nvPr>
        </p:nvSpPr>
        <p:spPr/>
        <p:txBody>
          <a:bodyPr/>
          <a:lstStyle/>
          <a:p>
            <a:r>
              <a:rPr lang="en-US" sz="4500" b="1" dirty="0"/>
              <a:t>COVID-19 HOUSING FRAGILITY FINDINGS BY RACE/ETHNICITY</a:t>
            </a:r>
          </a:p>
        </p:txBody>
      </p:sp>
    </p:spTree>
    <p:extLst>
      <p:ext uri="{BB962C8B-B14F-4D97-AF65-F5344CB8AC3E}">
        <p14:creationId xmlns:p14="http://schemas.microsoft.com/office/powerpoint/2010/main" val="236340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BFAF-38C6-E14B-87A6-207B9E9479A6}"/>
              </a:ext>
            </a:extLst>
          </p:cNvPr>
          <p:cNvSpPr>
            <a:spLocks noGrp="1"/>
          </p:cNvSpPr>
          <p:nvPr>
            <p:ph type="title"/>
          </p:nvPr>
        </p:nvSpPr>
        <p:spPr/>
        <p:txBody>
          <a:bodyPr/>
          <a:lstStyle/>
          <a:p>
            <a:r>
              <a:rPr lang="en-US" b="1" dirty="0"/>
              <a:t>About the Data &amp; Methodology</a:t>
            </a:r>
          </a:p>
        </p:txBody>
      </p:sp>
      <p:sp>
        <p:nvSpPr>
          <p:cNvPr id="3" name="Content Placeholder 2">
            <a:extLst>
              <a:ext uri="{FF2B5EF4-FFF2-40B4-BE49-F238E27FC236}">
                <a16:creationId xmlns:a16="http://schemas.microsoft.com/office/drawing/2014/main" id="{4DA03D9A-CF57-7D44-83D0-CE116BAA69AB}"/>
              </a:ext>
            </a:extLst>
          </p:cNvPr>
          <p:cNvSpPr>
            <a:spLocks noGrp="1"/>
          </p:cNvSpPr>
          <p:nvPr>
            <p:ph idx="1"/>
          </p:nvPr>
        </p:nvSpPr>
        <p:spPr/>
        <p:txBody>
          <a:bodyPr/>
          <a:lstStyle/>
          <a:p>
            <a:r>
              <a:rPr lang="en-US" dirty="0">
                <a:latin typeface="Corbel" panose="020B0503020204020204" pitchFamily="34" charset="0"/>
              </a:rPr>
              <a:t>Data is from the Household Pulse Survey, a new data product created by the U.S. Census Bureau to measure experiences and needs during the COVID-19 pandemic, as well as inform federal and state response and recovery planning. </a:t>
            </a:r>
          </a:p>
          <a:p>
            <a:r>
              <a:rPr lang="en-US" dirty="0">
                <a:latin typeface="Corbel" panose="020B0503020204020204" pitchFamily="34" charset="0"/>
              </a:rPr>
              <a:t>Because data is updated on a weekly basis, the survey is meant to provide insights into how household experiences have changed during the pandemic. </a:t>
            </a:r>
          </a:p>
          <a:p>
            <a:r>
              <a:rPr lang="en-US" dirty="0">
                <a:latin typeface="Corbel" panose="020B0503020204020204" pitchFamily="34" charset="0"/>
              </a:rPr>
              <a:t>The survey asks individuals about their housing, employment status, spending patterns, food security, physical and mental health, access to health care, and educational disruption. </a:t>
            </a:r>
          </a:p>
          <a:p>
            <a:r>
              <a:rPr lang="en-US" dirty="0">
                <a:latin typeface="Corbel" panose="020B0503020204020204" pitchFamily="34" charset="0"/>
              </a:rPr>
              <a:t>The data is available at a state level and for the 15 largest Metropolitan Statistical Areas (MSAs).</a:t>
            </a:r>
          </a:p>
        </p:txBody>
      </p:sp>
    </p:spTree>
    <p:extLst>
      <p:ext uri="{BB962C8B-B14F-4D97-AF65-F5344CB8AC3E}">
        <p14:creationId xmlns:p14="http://schemas.microsoft.com/office/powerpoint/2010/main" val="1829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1E04-8381-F744-BB07-0707F8C5EF5C}"/>
              </a:ext>
            </a:extLst>
          </p:cNvPr>
          <p:cNvSpPr>
            <a:spLocks noGrp="1"/>
          </p:cNvSpPr>
          <p:nvPr>
            <p:ph type="ctrTitle"/>
          </p:nvPr>
        </p:nvSpPr>
        <p:spPr/>
        <p:txBody>
          <a:bodyPr/>
          <a:lstStyle/>
          <a:p>
            <a:r>
              <a:rPr lang="en-US" sz="4500" dirty="0"/>
              <a:t>California housing partnership</a:t>
            </a:r>
          </a:p>
        </p:txBody>
      </p:sp>
      <p:sp>
        <p:nvSpPr>
          <p:cNvPr id="3" name="Subtitle 2">
            <a:extLst>
              <a:ext uri="{FF2B5EF4-FFF2-40B4-BE49-F238E27FC236}">
                <a16:creationId xmlns:a16="http://schemas.microsoft.com/office/drawing/2014/main" id="{7EB35AE8-DC2A-6A4F-8277-CAA26133E1DE}"/>
              </a:ext>
            </a:extLst>
          </p:cNvPr>
          <p:cNvSpPr>
            <a:spLocks noGrp="1"/>
          </p:cNvSpPr>
          <p:nvPr>
            <p:ph type="subTitle" idx="1"/>
          </p:nvPr>
        </p:nvSpPr>
        <p:spPr>
          <a:xfrm>
            <a:off x="685800" y="3780033"/>
            <a:ext cx="7848600" cy="1752600"/>
          </a:xfrm>
        </p:spPr>
        <p:txBody>
          <a:bodyPr>
            <a:normAutofit/>
          </a:bodyPr>
          <a:lstStyle/>
          <a:p>
            <a:r>
              <a:rPr lang="en-US" sz="1800" i="1" dirty="0">
                <a:latin typeface="Corbel" panose="020B0503020204020204" pitchFamily="34" charset="0"/>
              </a:rPr>
              <a:t>The California Housing Partnership creates and preserves affordable and sustainable homes for Californians with low incomes by providing expert financial and policy solutions to nonprofit and public partners. Since 1988, the Partnership’s on-the-ground technical assistance, applied research, and legislative leadership has leveraged more than $20 billion in private and public financing to preserve and create more than 75,000 affordable homes.</a:t>
            </a:r>
          </a:p>
        </p:txBody>
      </p:sp>
      <p:sp>
        <p:nvSpPr>
          <p:cNvPr id="4" name="Title 1">
            <a:extLst>
              <a:ext uri="{FF2B5EF4-FFF2-40B4-BE49-F238E27FC236}">
                <a16:creationId xmlns:a16="http://schemas.microsoft.com/office/drawing/2014/main" id="{0B633076-B438-4E40-AD24-54F0DAB7C7C0}"/>
              </a:ext>
            </a:extLst>
          </p:cNvPr>
          <p:cNvSpPr txBox="1">
            <a:spLocks/>
          </p:cNvSpPr>
          <p:nvPr/>
        </p:nvSpPr>
        <p:spPr>
          <a:xfrm>
            <a:off x="810491" y="4361924"/>
            <a:ext cx="7848600"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r"/>
            <a:r>
              <a:rPr lang="en-US" sz="3000" i="1" dirty="0" err="1"/>
              <a:t>Chpc.net</a:t>
            </a:r>
            <a:endParaRPr lang="en-US" sz="3000" i="1" dirty="0"/>
          </a:p>
        </p:txBody>
      </p:sp>
    </p:spTree>
    <p:extLst>
      <p:ext uri="{BB962C8B-B14F-4D97-AF65-F5344CB8AC3E}">
        <p14:creationId xmlns:p14="http://schemas.microsoft.com/office/powerpoint/2010/main" val="328038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34D7-EAD9-6F4B-9E7F-7119188D2B01}"/>
              </a:ext>
            </a:extLst>
          </p:cNvPr>
          <p:cNvSpPr>
            <a:spLocks noGrp="1"/>
          </p:cNvSpPr>
          <p:nvPr>
            <p:ph type="title"/>
          </p:nvPr>
        </p:nvSpPr>
        <p:spPr/>
        <p:txBody>
          <a:bodyPr/>
          <a:lstStyle/>
          <a:p>
            <a:r>
              <a:rPr lang="en-US" b="1" dirty="0"/>
              <a:t>Key Findings</a:t>
            </a:r>
          </a:p>
        </p:txBody>
      </p:sp>
      <p:sp>
        <p:nvSpPr>
          <p:cNvPr id="3" name="Content Placeholder 2">
            <a:extLst>
              <a:ext uri="{FF2B5EF4-FFF2-40B4-BE49-F238E27FC236}">
                <a16:creationId xmlns:a16="http://schemas.microsoft.com/office/drawing/2014/main" id="{CEE6DFAD-DA12-D344-BAC2-C5A4F1AB1188}"/>
              </a:ext>
            </a:extLst>
          </p:cNvPr>
          <p:cNvSpPr>
            <a:spLocks noGrp="1"/>
          </p:cNvSpPr>
          <p:nvPr>
            <p:ph idx="1"/>
          </p:nvPr>
        </p:nvSpPr>
        <p:spPr/>
        <p:txBody>
          <a:bodyPr>
            <a:noAutofit/>
          </a:bodyPr>
          <a:lstStyle/>
          <a:p>
            <a:pPr marL="457200" indent="-457200">
              <a:buFont typeface="+mj-lt"/>
              <a:buAutoNum type="arabicPeriod"/>
            </a:pPr>
            <a:r>
              <a:rPr lang="en-US" sz="1900" dirty="0">
                <a:latin typeface="Corbel" panose="020B0503020204020204" pitchFamily="34" charset="0"/>
              </a:rPr>
              <a:t>Racial disparities in access to safe, stable, and affordable housing were present long before the COVID-19 pandemic hit California. </a:t>
            </a:r>
          </a:p>
          <a:p>
            <a:pPr marL="457200" indent="-457200">
              <a:buFont typeface="+mj-lt"/>
              <a:buAutoNum type="arabicPeriod"/>
            </a:pPr>
            <a:r>
              <a:rPr lang="en-US" sz="1900" dirty="0">
                <a:latin typeface="Corbel" panose="020B0503020204020204" pitchFamily="34" charset="0"/>
              </a:rPr>
              <a:t>The latest data from the U.S. Census Bureau’s Household Pulse Survey shows that the economic fallout from the COVID-19 pandemic has only </a:t>
            </a:r>
            <a:r>
              <a:rPr lang="en-US" sz="1900" b="1" dirty="0">
                <a:latin typeface="Corbel" panose="020B0503020204020204" pitchFamily="34" charset="0"/>
              </a:rPr>
              <a:t>intensified racial disparities </a:t>
            </a:r>
            <a:r>
              <a:rPr lang="en-US" sz="1900" dirty="0">
                <a:latin typeface="Corbel" panose="020B0503020204020204" pitchFamily="34" charset="0"/>
              </a:rPr>
              <a:t>with respect to confidence in people’s ability to remain housed. </a:t>
            </a:r>
          </a:p>
          <a:p>
            <a:pPr marL="457200" indent="-457200">
              <a:buFont typeface="+mj-lt"/>
              <a:buAutoNum type="arabicPeriod"/>
            </a:pPr>
            <a:r>
              <a:rPr lang="en-US" sz="1900" dirty="0">
                <a:latin typeface="Corbel" panose="020B0503020204020204" pitchFamily="34" charset="0"/>
              </a:rPr>
              <a:t>In all twelve weeks of survey data, a larger share of </a:t>
            </a:r>
            <a:r>
              <a:rPr lang="en-US" sz="1900" b="1" dirty="0">
                <a:latin typeface="Corbel" panose="020B0503020204020204" pitchFamily="34" charset="0"/>
              </a:rPr>
              <a:t>Latinx and Black renters </a:t>
            </a:r>
            <a:r>
              <a:rPr lang="en-US" sz="1900" dirty="0">
                <a:latin typeface="Corbel" panose="020B0503020204020204" pitchFamily="34" charset="0"/>
              </a:rPr>
              <a:t>report having no or slight confidence that they can pay rent next month when compared to their White and Asian counterparts. </a:t>
            </a:r>
          </a:p>
          <a:p>
            <a:pPr marL="457200" indent="-457200">
              <a:buFont typeface="+mj-lt"/>
              <a:buAutoNum type="arabicPeriod"/>
            </a:pPr>
            <a:r>
              <a:rPr lang="en-US" sz="1900" dirty="0">
                <a:latin typeface="Corbel" panose="020B0503020204020204" pitchFamily="34" charset="0"/>
              </a:rPr>
              <a:t>In the most recent week of data, 51% of Latinx renters and 35% of Black renters have </a:t>
            </a:r>
            <a:r>
              <a:rPr lang="en-US" sz="1900" b="1" dirty="0">
                <a:latin typeface="Corbel" panose="020B0503020204020204" pitchFamily="34" charset="0"/>
              </a:rPr>
              <a:t>no or slight confidence </a:t>
            </a:r>
            <a:r>
              <a:rPr lang="en-US" sz="1900" dirty="0">
                <a:latin typeface="Corbel" panose="020B0503020204020204" pitchFamily="34" charset="0"/>
              </a:rPr>
              <a:t>they can pay their rent next month compared to 23% of Asian renters and 17% of White renters. </a:t>
            </a:r>
          </a:p>
          <a:p>
            <a:pPr marL="457200" indent="-457200">
              <a:buFont typeface="+mj-lt"/>
              <a:buAutoNum type="arabicPeriod"/>
            </a:pPr>
            <a:r>
              <a:rPr lang="en-US" sz="1900" dirty="0">
                <a:latin typeface="Corbel" panose="020B0503020204020204" pitchFamily="34" charset="0"/>
              </a:rPr>
              <a:t>These findings underscore the </a:t>
            </a:r>
            <a:r>
              <a:rPr lang="en-US" sz="1900" b="1" dirty="0">
                <a:latin typeface="Corbel" panose="020B0503020204020204" pitchFamily="34" charset="0"/>
              </a:rPr>
              <a:t>need for Congress to provide immediate relief </a:t>
            </a:r>
            <a:r>
              <a:rPr lang="en-US" sz="1900" dirty="0">
                <a:latin typeface="Corbel" panose="020B0503020204020204" pitchFamily="34" charset="0"/>
              </a:rPr>
              <a:t>in the form of extending unemployment insurance and providing rental assistance and additional resources as described in the HEROES Act and the Moving Forward Act approved by the House and awaiting Senate action.</a:t>
            </a:r>
          </a:p>
        </p:txBody>
      </p:sp>
    </p:spTree>
    <p:extLst>
      <p:ext uri="{BB962C8B-B14F-4D97-AF65-F5344CB8AC3E}">
        <p14:creationId xmlns:p14="http://schemas.microsoft.com/office/powerpoint/2010/main" val="219639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0C77-EBC2-BA4B-BE0F-5B492EE7031A}"/>
              </a:ext>
            </a:extLst>
          </p:cNvPr>
          <p:cNvSpPr>
            <a:spLocks noGrp="1"/>
          </p:cNvSpPr>
          <p:nvPr>
            <p:ph type="title"/>
          </p:nvPr>
        </p:nvSpPr>
        <p:spPr>
          <a:xfrm>
            <a:off x="457199" y="504967"/>
            <a:ext cx="8562109" cy="1046741"/>
          </a:xfrm>
        </p:spPr>
        <p:txBody>
          <a:bodyPr>
            <a:noAutofit/>
          </a:bodyPr>
          <a:lstStyle/>
          <a:p>
            <a:r>
              <a:rPr lang="en-US" sz="2500" b="1" dirty="0"/>
              <a:t>COVID-19 LOSS OF EMPLOYMENT INCOME BY RACE/ETHNICITY</a:t>
            </a:r>
            <a:br>
              <a:rPr lang="en-US" sz="2500" dirty="0"/>
            </a:br>
            <a:r>
              <a:rPr lang="en-US" sz="2500" dirty="0"/>
              <a:t>Share of residents that have experienced loss of employment income since March 13, 2020</a:t>
            </a:r>
            <a:r>
              <a:rPr lang="en-US" sz="2500" b="1" dirty="0"/>
              <a:t> </a:t>
            </a:r>
            <a:br>
              <a:rPr lang="en-US" sz="2500" dirty="0"/>
            </a:br>
            <a:endParaRPr lang="en-US" sz="2500" dirty="0"/>
          </a:p>
        </p:txBody>
      </p:sp>
      <p:graphicFrame>
        <p:nvGraphicFramePr>
          <p:cNvPr id="4" name="Chart 3">
            <a:extLst>
              <a:ext uri="{FF2B5EF4-FFF2-40B4-BE49-F238E27FC236}">
                <a16:creationId xmlns:a16="http://schemas.microsoft.com/office/drawing/2014/main" id="{AE9D8606-A716-7542-9843-1DE4FE7B0C82}"/>
              </a:ext>
            </a:extLst>
          </p:cNvPr>
          <p:cNvGraphicFramePr/>
          <p:nvPr>
            <p:extLst>
              <p:ext uri="{D42A27DB-BD31-4B8C-83A1-F6EECF244321}">
                <p14:modId xmlns:p14="http://schemas.microsoft.com/office/powerpoint/2010/main" val="3397693792"/>
              </p:ext>
            </p:extLst>
          </p:nvPr>
        </p:nvGraphicFramePr>
        <p:xfrm>
          <a:off x="327260" y="1551708"/>
          <a:ext cx="8450980" cy="4714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46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2956-0B8C-D946-897C-60A8C1AB82D2}"/>
              </a:ext>
            </a:extLst>
          </p:cNvPr>
          <p:cNvSpPr>
            <a:spLocks noGrp="1"/>
          </p:cNvSpPr>
          <p:nvPr>
            <p:ph type="title"/>
          </p:nvPr>
        </p:nvSpPr>
        <p:spPr>
          <a:xfrm>
            <a:off x="457200" y="504967"/>
            <a:ext cx="8229600" cy="650065"/>
          </a:xfrm>
        </p:spPr>
        <p:txBody>
          <a:bodyPr>
            <a:noAutofit/>
          </a:bodyPr>
          <a:lstStyle/>
          <a:p>
            <a:r>
              <a:rPr lang="en-US" sz="2500" b="1" dirty="0"/>
              <a:t>COVID-19 HOUSING FRAGILITY BY RACE/ETHNICITY</a:t>
            </a:r>
            <a:r>
              <a:rPr lang="en-US" sz="2500" dirty="0"/>
              <a:t> </a:t>
            </a:r>
            <a:br>
              <a:rPr lang="en-US" sz="2500" dirty="0"/>
            </a:br>
            <a:r>
              <a:rPr lang="en-US" sz="2500" dirty="0"/>
              <a:t>Share of renters with no, slight, moderate, or high confidence they can pay their rent next month </a:t>
            </a:r>
          </a:p>
        </p:txBody>
      </p:sp>
      <p:graphicFrame>
        <p:nvGraphicFramePr>
          <p:cNvPr id="4" name="Chart 3">
            <a:extLst>
              <a:ext uri="{FF2B5EF4-FFF2-40B4-BE49-F238E27FC236}">
                <a16:creationId xmlns:a16="http://schemas.microsoft.com/office/drawing/2014/main" id="{1022805D-FCD4-EE4A-9779-4AA2394BE26E}"/>
              </a:ext>
            </a:extLst>
          </p:cNvPr>
          <p:cNvGraphicFramePr/>
          <p:nvPr>
            <p:extLst>
              <p:ext uri="{D42A27DB-BD31-4B8C-83A1-F6EECF244321}">
                <p14:modId xmlns:p14="http://schemas.microsoft.com/office/powerpoint/2010/main" val="97994070"/>
              </p:ext>
            </p:extLst>
          </p:nvPr>
        </p:nvGraphicFramePr>
        <p:xfrm>
          <a:off x="288757" y="1468582"/>
          <a:ext cx="8470231" cy="4768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960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29DEE-460E-8043-8A99-19A1CF0F6A6B}"/>
              </a:ext>
            </a:extLst>
          </p:cNvPr>
          <p:cNvSpPr>
            <a:spLocks noGrp="1"/>
          </p:cNvSpPr>
          <p:nvPr>
            <p:ph type="title"/>
          </p:nvPr>
        </p:nvSpPr>
        <p:spPr>
          <a:xfrm>
            <a:off x="457199" y="277697"/>
            <a:ext cx="8368145" cy="1337480"/>
          </a:xfrm>
        </p:spPr>
        <p:txBody>
          <a:bodyPr>
            <a:normAutofit/>
          </a:bodyPr>
          <a:lstStyle/>
          <a:p>
            <a:r>
              <a:rPr lang="en-US" sz="2500" b="1" dirty="0"/>
              <a:t>COVID-19 HOUSING FRAGILITY BY RACE/ETHNICITY </a:t>
            </a:r>
            <a:br>
              <a:rPr lang="en-US" sz="2500" b="1" dirty="0"/>
            </a:br>
            <a:r>
              <a:rPr lang="en-US" sz="2500" dirty="0"/>
              <a:t>Share of renters that have no or slight confidence they can pay their rent next month or have deferred payment</a:t>
            </a:r>
          </a:p>
        </p:txBody>
      </p:sp>
      <p:sp>
        <p:nvSpPr>
          <p:cNvPr id="5" name="TextBox 4">
            <a:extLst>
              <a:ext uri="{FF2B5EF4-FFF2-40B4-BE49-F238E27FC236}">
                <a16:creationId xmlns:a16="http://schemas.microsoft.com/office/drawing/2014/main" id="{F3CBF6D7-4BFA-514C-9F6D-1D8AB6FFF4C8}"/>
              </a:ext>
            </a:extLst>
          </p:cNvPr>
          <p:cNvSpPr txBox="1"/>
          <p:nvPr/>
        </p:nvSpPr>
        <p:spPr>
          <a:xfrm>
            <a:off x="188688" y="6155141"/>
            <a:ext cx="8468437" cy="276999"/>
          </a:xfrm>
          <a:prstGeom prst="rect">
            <a:avLst/>
          </a:prstGeom>
          <a:noFill/>
        </p:spPr>
        <p:txBody>
          <a:bodyPr wrap="square" rtlCol="0">
            <a:spAutoFit/>
          </a:bodyPr>
          <a:lstStyle/>
          <a:p>
            <a:r>
              <a:rPr lang="en-US" sz="1200" b="1" i="1" dirty="0"/>
              <a:t>Source: </a:t>
            </a:r>
            <a:r>
              <a:rPr lang="en-US" sz="1200" i="1" dirty="0"/>
              <a:t>California Housing Partnership analysis of Household Pulse Survey data, U.S. Census Bureau, 2020.</a:t>
            </a:r>
            <a:endParaRPr lang="en-US" sz="1200" b="1" i="1" dirty="0"/>
          </a:p>
        </p:txBody>
      </p:sp>
      <p:graphicFrame>
        <p:nvGraphicFramePr>
          <p:cNvPr id="7" name="Chart 6">
            <a:extLst>
              <a:ext uri="{FF2B5EF4-FFF2-40B4-BE49-F238E27FC236}">
                <a16:creationId xmlns:a16="http://schemas.microsoft.com/office/drawing/2014/main" id="{BC6AE51F-5781-9D47-872D-4F69360331F9}"/>
              </a:ext>
            </a:extLst>
          </p:cNvPr>
          <p:cNvGraphicFramePr>
            <a:graphicFrameLocks/>
          </p:cNvGraphicFramePr>
          <p:nvPr/>
        </p:nvGraphicFramePr>
        <p:xfrm>
          <a:off x="136525" y="1766887"/>
          <a:ext cx="8870950" cy="4388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99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316494-F548-7F49-822A-5B98328CC87D}"/>
              </a:ext>
            </a:extLst>
          </p:cNvPr>
          <p:cNvSpPr>
            <a:spLocks noGrp="1"/>
          </p:cNvSpPr>
          <p:nvPr>
            <p:ph type="title"/>
          </p:nvPr>
        </p:nvSpPr>
        <p:spPr>
          <a:xfrm>
            <a:off x="457200" y="533399"/>
            <a:ext cx="8340436" cy="616527"/>
          </a:xfrm>
        </p:spPr>
        <p:txBody>
          <a:bodyPr>
            <a:noAutofit/>
          </a:bodyPr>
          <a:lstStyle/>
          <a:p>
            <a:r>
              <a:rPr lang="en-US" sz="2500" b="1" dirty="0"/>
              <a:t>COVID-19 HOUSING FRAGILITY BY RACE/ETHNICITY </a:t>
            </a:r>
            <a:br>
              <a:rPr lang="en-US" sz="2500" b="1" dirty="0"/>
            </a:br>
            <a:r>
              <a:rPr lang="en-US" sz="2500" dirty="0"/>
              <a:t>Share of renters that have no or slight confidence they can pay their rent next month or have deferred payment</a:t>
            </a:r>
          </a:p>
        </p:txBody>
      </p:sp>
      <p:sp>
        <p:nvSpPr>
          <p:cNvPr id="5" name="TextBox 4">
            <a:extLst>
              <a:ext uri="{FF2B5EF4-FFF2-40B4-BE49-F238E27FC236}">
                <a16:creationId xmlns:a16="http://schemas.microsoft.com/office/drawing/2014/main" id="{925A24EF-90F9-BE42-A478-C363F7E10122}"/>
              </a:ext>
            </a:extLst>
          </p:cNvPr>
          <p:cNvSpPr txBox="1"/>
          <p:nvPr/>
        </p:nvSpPr>
        <p:spPr>
          <a:xfrm>
            <a:off x="188688" y="6155141"/>
            <a:ext cx="8468437" cy="276999"/>
          </a:xfrm>
          <a:prstGeom prst="rect">
            <a:avLst/>
          </a:prstGeom>
          <a:noFill/>
        </p:spPr>
        <p:txBody>
          <a:bodyPr wrap="square" rtlCol="0">
            <a:spAutoFit/>
          </a:bodyPr>
          <a:lstStyle/>
          <a:p>
            <a:r>
              <a:rPr lang="en-US" sz="1200" b="1" i="1" dirty="0"/>
              <a:t>Source: </a:t>
            </a:r>
            <a:r>
              <a:rPr lang="en-US" sz="1200" i="1" dirty="0"/>
              <a:t>California Housing Partnership analysis of Household Pulse Survey data, U.S. Census Bureau, 2020.</a:t>
            </a:r>
            <a:endParaRPr lang="en-US" sz="1200" b="1" i="1" dirty="0"/>
          </a:p>
        </p:txBody>
      </p:sp>
      <p:graphicFrame>
        <p:nvGraphicFramePr>
          <p:cNvPr id="7" name="Chart 6">
            <a:extLst>
              <a:ext uri="{FF2B5EF4-FFF2-40B4-BE49-F238E27FC236}">
                <a16:creationId xmlns:a16="http://schemas.microsoft.com/office/drawing/2014/main" id="{A2426759-103B-EA4D-8CE5-58CB658B41A7}"/>
              </a:ext>
            </a:extLst>
          </p:cNvPr>
          <p:cNvGraphicFramePr>
            <a:graphicFrameLocks/>
          </p:cNvGraphicFramePr>
          <p:nvPr/>
        </p:nvGraphicFramePr>
        <p:xfrm>
          <a:off x="136525" y="1768474"/>
          <a:ext cx="8870950" cy="4386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41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9F6848-43AB-8A46-905A-60C8F183A42C}"/>
              </a:ext>
            </a:extLst>
          </p:cNvPr>
          <p:cNvSpPr>
            <a:spLocks noGrp="1"/>
          </p:cNvSpPr>
          <p:nvPr>
            <p:ph type="title"/>
          </p:nvPr>
        </p:nvSpPr>
        <p:spPr>
          <a:xfrm>
            <a:off x="457199" y="533399"/>
            <a:ext cx="8395855" cy="616527"/>
          </a:xfrm>
        </p:spPr>
        <p:txBody>
          <a:bodyPr>
            <a:noAutofit/>
          </a:bodyPr>
          <a:lstStyle/>
          <a:p>
            <a:r>
              <a:rPr lang="en-US" sz="2500" b="1" dirty="0"/>
              <a:t>COVID-19 HOUSING FRAGILITY BY RACE/ETHNICITY </a:t>
            </a:r>
            <a:br>
              <a:rPr lang="en-US" sz="2500" b="1" dirty="0"/>
            </a:br>
            <a:r>
              <a:rPr lang="en-US" sz="2500" dirty="0"/>
              <a:t>Share of renters that have no or slight confidence they can pay their rent next month or have deferred payment</a:t>
            </a:r>
          </a:p>
        </p:txBody>
      </p:sp>
      <p:sp>
        <p:nvSpPr>
          <p:cNvPr id="5" name="TextBox 4">
            <a:extLst>
              <a:ext uri="{FF2B5EF4-FFF2-40B4-BE49-F238E27FC236}">
                <a16:creationId xmlns:a16="http://schemas.microsoft.com/office/drawing/2014/main" id="{ED13DBB6-A806-8045-BCD2-0DFC64EB4693}"/>
              </a:ext>
            </a:extLst>
          </p:cNvPr>
          <p:cNvSpPr txBox="1"/>
          <p:nvPr/>
        </p:nvSpPr>
        <p:spPr>
          <a:xfrm>
            <a:off x="188688" y="6155141"/>
            <a:ext cx="8468437" cy="276999"/>
          </a:xfrm>
          <a:prstGeom prst="rect">
            <a:avLst/>
          </a:prstGeom>
          <a:noFill/>
        </p:spPr>
        <p:txBody>
          <a:bodyPr wrap="square" rtlCol="0">
            <a:spAutoFit/>
          </a:bodyPr>
          <a:lstStyle/>
          <a:p>
            <a:r>
              <a:rPr lang="en-US" sz="1200" b="1" i="1" dirty="0"/>
              <a:t>Source: </a:t>
            </a:r>
            <a:r>
              <a:rPr lang="en-US" sz="1200" i="1" dirty="0"/>
              <a:t>California Housing Partnership analysis of Household Pulse Survey data, U.S. Census Bureau, 2020.</a:t>
            </a:r>
            <a:endParaRPr lang="en-US" sz="1200" b="1" i="1" dirty="0"/>
          </a:p>
        </p:txBody>
      </p:sp>
      <p:graphicFrame>
        <p:nvGraphicFramePr>
          <p:cNvPr id="7" name="Chart 6">
            <a:extLst>
              <a:ext uri="{FF2B5EF4-FFF2-40B4-BE49-F238E27FC236}">
                <a16:creationId xmlns:a16="http://schemas.microsoft.com/office/drawing/2014/main" id="{B23467C4-4200-9F4A-9499-3402023188B6}"/>
              </a:ext>
            </a:extLst>
          </p:cNvPr>
          <p:cNvGraphicFramePr>
            <a:graphicFrameLocks/>
          </p:cNvGraphicFramePr>
          <p:nvPr/>
        </p:nvGraphicFramePr>
        <p:xfrm>
          <a:off x="136524" y="1768475"/>
          <a:ext cx="8870951" cy="4302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39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DB9C16-0954-3140-BFBE-BCB53741B64A}"/>
              </a:ext>
            </a:extLst>
          </p:cNvPr>
          <p:cNvSpPr>
            <a:spLocks noGrp="1"/>
          </p:cNvSpPr>
          <p:nvPr>
            <p:ph type="title"/>
          </p:nvPr>
        </p:nvSpPr>
        <p:spPr>
          <a:xfrm>
            <a:off x="457200" y="533399"/>
            <a:ext cx="8478982" cy="616527"/>
          </a:xfrm>
        </p:spPr>
        <p:txBody>
          <a:bodyPr>
            <a:noAutofit/>
          </a:bodyPr>
          <a:lstStyle/>
          <a:p>
            <a:r>
              <a:rPr lang="en-US" sz="2500" b="1" dirty="0"/>
              <a:t>COVID-19 HOUSING FRAGILITY BY RACE/ETHNICITY </a:t>
            </a:r>
            <a:br>
              <a:rPr lang="en-US" sz="2500" b="1" dirty="0"/>
            </a:br>
            <a:r>
              <a:rPr lang="en-US" sz="2500" dirty="0"/>
              <a:t>Share of renters that have no or slight confidence they can pay their rent next month or have deferred payment</a:t>
            </a:r>
          </a:p>
        </p:txBody>
      </p:sp>
      <p:sp>
        <p:nvSpPr>
          <p:cNvPr id="5" name="TextBox 4">
            <a:extLst>
              <a:ext uri="{FF2B5EF4-FFF2-40B4-BE49-F238E27FC236}">
                <a16:creationId xmlns:a16="http://schemas.microsoft.com/office/drawing/2014/main" id="{B7CA17D0-1B07-4740-A4A5-ED3B2C4BAB32}"/>
              </a:ext>
            </a:extLst>
          </p:cNvPr>
          <p:cNvSpPr txBox="1"/>
          <p:nvPr/>
        </p:nvSpPr>
        <p:spPr>
          <a:xfrm>
            <a:off x="188688" y="6155141"/>
            <a:ext cx="8468437" cy="276999"/>
          </a:xfrm>
          <a:prstGeom prst="rect">
            <a:avLst/>
          </a:prstGeom>
          <a:noFill/>
        </p:spPr>
        <p:txBody>
          <a:bodyPr wrap="square" rtlCol="0">
            <a:spAutoFit/>
          </a:bodyPr>
          <a:lstStyle/>
          <a:p>
            <a:r>
              <a:rPr lang="en-US" sz="1200" b="1" i="1" dirty="0"/>
              <a:t>Source: </a:t>
            </a:r>
            <a:r>
              <a:rPr lang="en-US" sz="1200" i="1" dirty="0"/>
              <a:t>California Housing Partnership analysis of Household Pulse Survey data, U.S. Census Bureau, 2020.</a:t>
            </a:r>
            <a:endParaRPr lang="en-US" sz="1200" b="1" i="1" dirty="0"/>
          </a:p>
        </p:txBody>
      </p:sp>
      <p:graphicFrame>
        <p:nvGraphicFramePr>
          <p:cNvPr id="7" name="Chart 6">
            <a:extLst>
              <a:ext uri="{FF2B5EF4-FFF2-40B4-BE49-F238E27FC236}">
                <a16:creationId xmlns:a16="http://schemas.microsoft.com/office/drawing/2014/main" id="{8E59AF25-A294-4141-8C9B-436CD2661D7E}"/>
              </a:ext>
            </a:extLst>
          </p:cNvPr>
          <p:cNvGraphicFramePr>
            <a:graphicFrameLocks/>
          </p:cNvGraphicFramePr>
          <p:nvPr/>
        </p:nvGraphicFramePr>
        <p:xfrm>
          <a:off x="136524" y="1766661"/>
          <a:ext cx="8870951" cy="4388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275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3872-BB66-464C-873F-4047CF6C227F}"/>
              </a:ext>
            </a:extLst>
          </p:cNvPr>
          <p:cNvSpPr>
            <a:spLocks noGrp="1"/>
          </p:cNvSpPr>
          <p:nvPr>
            <p:ph type="title"/>
          </p:nvPr>
        </p:nvSpPr>
        <p:spPr>
          <a:xfrm>
            <a:off x="457199" y="504967"/>
            <a:ext cx="8562109" cy="938822"/>
          </a:xfrm>
        </p:spPr>
        <p:txBody>
          <a:bodyPr>
            <a:noAutofit/>
          </a:bodyPr>
          <a:lstStyle/>
          <a:p>
            <a:r>
              <a:rPr lang="en-US" sz="2500" b="1" dirty="0"/>
              <a:t>TRENDS IN COVID-19 HOUSING FRAGILITY BY RACE/ETHNICITY</a:t>
            </a:r>
            <a:br>
              <a:rPr lang="en-US" sz="2500" dirty="0"/>
            </a:br>
            <a:r>
              <a:rPr lang="en-US" sz="2500" dirty="0"/>
              <a:t>Share of renters that have no or slight confidence they can pay their rent next month or have deferred payment</a:t>
            </a:r>
            <a:br>
              <a:rPr lang="en-US" sz="2500" dirty="0"/>
            </a:br>
            <a:endParaRPr lang="en-US" sz="2500" dirty="0"/>
          </a:p>
        </p:txBody>
      </p:sp>
      <p:graphicFrame>
        <p:nvGraphicFramePr>
          <p:cNvPr id="4" name="Chart 3">
            <a:extLst>
              <a:ext uri="{FF2B5EF4-FFF2-40B4-BE49-F238E27FC236}">
                <a16:creationId xmlns:a16="http://schemas.microsoft.com/office/drawing/2014/main" id="{A4D008FA-85FA-984F-B97A-0FB1D41CF8B6}"/>
              </a:ext>
            </a:extLst>
          </p:cNvPr>
          <p:cNvGraphicFramePr/>
          <p:nvPr>
            <p:extLst>
              <p:ext uri="{D42A27DB-BD31-4B8C-83A1-F6EECF244321}">
                <p14:modId xmlns:p14="http://schemas.microsoft.com/office/powerpoint/2010/main" val="2057676787"/>
              </p:ext>
            </p:extLst>
          </p:nvPr>
        </p:nvGraphicFramePr>
        <p:xfrm>
          <a:off x="288758" y="1443789"/>
          <a:ext cx="8398042" cy="4909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4252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3E74B6"/>
      </a:dk2>
      <a:lt2>
        <a:srgbClr val="EEECE1"/>
      </a:lt2>
      <a:accent1>
        <a:srgbClr val="3E74B6"/>
      </a:accent1>
      <a:accent2>
        <a:srgbClr val="454A5B"/>
      </a:accent2>
      <a:accent3>
        <a:srgbClr val="91BB5B"/>
      </a:accent3>
      <a:accent4>
        <a:srgbClr val="7C468B"/>
      </a:accent4>
      <a:accent5>
        <a:srgbClr val="44A4DA"/>
      </a:accent5>
      <a:accent6>
        <a:srgbClr val="B3A7A1"/>
      </a:accent6>
      <a:hlink>
        <a:srgbClr val="43B5E4"/>
      </a:hlink>
      <a:folHlink>
        <a:srgbClr val="7C468B"/>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11162</TotalTime>
  <Words>741</Words>
  <Application>Microsoft Macintosh PowerPoint</Application>
  <PresentationFormat>On-screen Show (4:3)</PresentationFormat>
  <Paragraphs>29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Clarity</vt:lpstr>
      <vt:lpstr>COVID-19 HOUSING FRAGILITY FINDINGS BY RACE/ETHNICITY</vt:lpstr>
      <vt:lpstr>Key Findings</vt:lpstr>
      <vt:lpstr>COVID-19 LOSS OF EMPLOYMENT INCOME BY RACE/ETHNICITY Share of residents that have experienced loss of employment income since March 13, 2020  </vt:lpstr>
      <vt:lpstr>COVID-19 HOUSING FRAGILITY BY RACE/ETHNICITY  Share of renters with no, slight, moderate, or high confidence they can pay their rent next month </vt:lpstr>
      <vt:lpstr>COVID-19 HOUSING FRAGILITY BY RACE/ETHNICITY  Share of renters that have no or slight confidence they can pay their rent next month or have deferred payment</vt:lpstr>
      <vt:lpstr>COVID-19 HOUSING FRAGILITY BY RACE/ETHNICITY  Share of renters that have no or slight confidence they can pay their rent next month or have deferred payment</vt:lpstr>
      <vt:lpstr>COVID-19 HOUSING FRAGILITY BY RACE/ETHNICITY  Share of renters that have no or slight confidence they can pay their rent next month or have deferred payment</vt:lpstr>
      <vt:lpstr>COVID-19 HOUSING FRAGILITY BY RACE/ETHNICITY  Share of renters that have no or slight confidence they can pay their rent next month or have deferred payment</vt:lpstr>
      <vt:lpstr>TRENDS IN COVID-19 HOUSING FRAGILITY BY RACE/ETHNICITY Share of renters that have no or slight confidence they can pay their rent next month or have deferred payment </vt:lpstr>
      <vt:lpstr>About the Data &amp; Methodology</vt:lpstr>
      <vt:lpstr>California housing partnership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 county affordable housing outcomes report</dc:title>
  <dc:creator>Danielle Mazzella</dc:creator>
  <cp:lastModifiedBy>Christina Gotuaco</cp:lastModifiedBy>
  <cp:revision>354</cp:revision>
  <cp:lastPrinted>2019-04-04T15:31:05Z</cp:lastPrinted>
  <dcterms:created xsi:type="dcterms:W3CDTF">2017-02-03T20:50:23Z</dcterms:created>
  <dcterms:modified xsi:type="dcterms:W3CDTF">2020-09-05T01:20:04Z</dcterms:modified>
</cp:coreProperties>
</file>